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344B7A5-4C70-4A2C-BCF0-F0BC5B368456}" type="datetimeFigureOut">
              <a:rPr lang="en-GB" smtClean="0"/>
              <a:t>01/04/2020</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263068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4B7A5-4C70-4A2C-BCF0-F0BC5B368456}"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242172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44B7A5-4C70-4A2C-BCF0-F0BC5B36845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1763378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44B7A5-4C70-4A2C-BCF0-F0BC5B36845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1655832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4B7A5-4C70-4A2C-BCF0-F0BC5B36845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3726529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344B7A5-4C70-4A2C-BCF0-F0BC5B368456}" type="datetimeFigureOut">
              <a:rPr lang="en-GB" smtClean="0"/>
              <a:t>01/04/2020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541971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344B7A5-4C70-4A2C-BCF0-F0BC5B368456}" type="datetimeFigureOut">
              <a:rPr lang="en-GB" smtClean="0"/>
              <a:t>01/04/2020</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1120017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344B7A5-4C70-4A2C-BCF0-F0BC5B36845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3930990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344B7A5-4C70-4A2C-BCF0-F0BC5B36845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3144912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4B7A5-4C70-4A2C-BCF0-F0BC5B36845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49469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4B7A5-4C70-4A2C-BCF0-F0BC5B36845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286062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44B7A5-4C70-4A2C-BCF0-F0BC5B368456}"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75517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44B7A5-4C70-4A2C-BCF0-F0BC5B368456}" type="datetimeFigureOut">
              <a:rPr lang="en-GB" smtClean="0"/>
              <a:t>01/04/2020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373937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44B7A5-4C70-4A2C-BCF0-F0BC5B368456}" type="datetimeFigureOut">
              <a:rPr lang="en-GB" smtClean="0"/>
              <a:t>01/04/2020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408114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4B7A5-4C70-4A2C-BCF0-F0BC5B368456}" type="datetimeFigureOut">
              <a:rPr lang="en-GB" smtClean="0"/>
              <a:t>01/04/2020</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110503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4B7A5-4C70-4A2C-BCF0-F0BC5B368456}"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190760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4B7A5-4C70-4A2C-BCF0-F0BC5B368456}"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1B71DB6-07DE-4B0F-9A35-E2978FC4A514}" type="slidenum">
              <a:rPr lang="en-GB" smtClean="0"/>
              <a:t>‹#›</a:t>
            </a:fld>
            <a:endParaRPr lang="en-GB"/>
          </a:p>
        </p:txBody>
      </p:sp>
    </p:spTree>
    <p:extLst>
      <p:ext uri="{BB962C8B-B14F-4D97-AF65-F5344CB8AC3E}">
        <p14:creationId xmlns:p14="http://schemas.microsoft.com/office/powerpoint/2010/main" val="1998419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344B7A5-4C70-4A2C-BCF0-F0BC5B368456}" type="datetimeFigureOut">
              <a:rPr lang="en-GB" smtClean="0"/>
              <a:t>01/04/2020</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1B71DB6-07DE-4B0F-9A35-E2978FC4A514}" type="slidenum">
              <a:rPr lang="en-GB" smtClean="0"/>
              <a:t>‹#›</a:t>
            </a:fld>
            <a:endParaRPr lang="en-GB"/>
          </a:p>
        </p:txBody>
      </p:sp>
    </p:spTree>
    <p:extLst>
      <p:ext uri="{BB962C8B-B14F-4D97-AF65-F5344CB8AC3E}">
        <p14:creationId xmlns:p14="http://schemas.microsoft.com/office/powerpoint/2010/main" val="939134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491A5E26-1F21-459D-8C03-ADB057B090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4E33E90-810B-461E-B39F-3C1954FDE881}"/>
              </a:ext>
            </a:extLst>
          </p:cNvPr>
          <p:cNvPicPr>
            <a:picLocks noChangeAspect="1"/>
          </p:cNvPicPr>
          <p:nvPr/>
        </p:nvPicPr>
        <p:blipFill rotWithShape="1">
          <a:blip r:embed="rId2">
            <a:alphaModFix amt="40000"/>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34AB8606-2765-4356-BE13-387043513085}"/>
              </a:ext>
            </a:extLst>
          </p:cNvPr>
          <p:cNvSpPr>
            <a:spLocks noGrp="1"/>
          </p:cNvSpPr>
          <p:nvPr>
            <p:ph type="ctrTitle"/>
          </p:nvPr>
        </p:nvSpPr>
        <p:spPr>
          <a:xfrm>
            <a:off x="606315" y="1368213"/>
            <a:ext cx="8825658" cy="2677648"/>
          </a:xfrm>
        </p:spPr>
        <p:txBody>
          <a:bodyPr>
            <a:normAutofit/>
          </a:bodyPr>
          <a:lstStyle/>
          <a:p>
            <a:r>
              <a:rPr lang="en-GB" b="1" u="sng" dirty="0">
                <a:solidFill>
                  <a:schemeClr val="tx1"/>
                </a:solidFill>
              </a:rPr>
              <a:t>Mma </a:t>
            </a:r>
            <a:r>
              <a:rPr lang="en-GB" b="1" u="sng" dirty="0" err="1">
                <a:solidFill>
                  <a:schemeClr val="tx1"/>
                </a:solidFill>
              </a:rPr>
              <a:t>Ramostwe</a:t>
            </a:r>
            <a:endParaRPr lang="en-GB" b="1" u="sng" dirty="0">
              <a:solidFill>
                <a:schemeClr val="tx1"/>
              </a:solidFill>
            </a:endParaRPr>
          </a:p>
        </p:txBody>
      </p:sp>
      <p:sp>
        <p:nvSpPr>
          <p:cNvPr id="3" name="Subtitle 2">
            <a:extLst>
              <a:ext uri="{FF2B5EF4-FFF2-40B4-BE49-F238E27FC236}">
                <a16:creationId xmlns:a16="http://schemas.microsoft.com/office/drawing/2014/main" id="{9E9D06F3-04CD-403C-8D23-A844AE70D005}"/>
              </a:ext>
            </a:extLst>
          </p:cNvPr>
          <p:cNvSpPr>
            <a:spLocks noGrp="1"/>
          </p:cNvSpPr>
          <p:nvPr>
            <p:ph type="subTitle" idx="1"/>
          </p:nvPr>
        </p:nvSpPr>
        <p:spPr>
          <a:xfrm>
            <a:off x="606315" y="4411620"/>
            <a:ext cx="8825658" cy="861420"/>
          </a:xfrm>
        </p:spPr>
        <p:txBody>
          <a:bodyPr>
            <a:noAutofit/>
          </a:bodyPr>
          <a:lstStyle/>
          <a:p>
            <a:pPr>
              <a:lnSpc>
                <a:spcPct val="90000"/>
              </a:lnSpc>
            </a:pPr>
            <a:r>
              <a:rPr lang="en-GB" sz="1600" dirty="0">
                <a:solidFill>
                  <a:schemeClr val="tx1"/>
                </a:solidFill>
              </a:rPr>
              <a:t>The No. 1 Ladies' Detective Agency is a series of crime fiction books by Alexander McCall Smith set in Botswana and featuring the character Mma Precious Ramotswe. Mme is the main character in these series. She was Botswana's first woman detective. Mme moved to  Gaborone at the age of 34, using her fathers inheritance to buy a house and an office. Mma Precious Ramotswe solves cases for wives whose husbands have gone missing, for a school teacher whose son has disappeared by finding the kidnappers, for a wealthy father whose 16-year-old daughter is frustrating him by going out on her own.</a:t>
            </a:r>
          </a:p>
        </p:txBody>
      </p:sp>
    </p:spTree>
    <p:extLst>
      <p:ext uri="{BB962C8B-B14F-4D97-AF65-F5344CB8AC3E}">
        <p14:creationId xmlns:p14="http://schemas.microsoft.com/office/powerpoint/2010/main" val="291115617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65" name="Group 37">
            <a:extLst>
              <a:ext uri="{FF2B5EF4-FFF2-40B4-BE49-F238E27FC236}">
                <a16:creationId xmlns:a16="http://schemas.microsoft.com/office/drawing/2014/main" id="{FAEF28A3-012D-4640-B8B8-1EF6EAF7233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39" name="Rectangle 38">
              <a:extLst>
                <a:ext uri="{FF2B5EF4-FFF2-40B4-BE49-F238E27FC236}">
                  <a16:creationId xmlns:a16="http://schemas.microsoft.com/office/drawing/2014/main" id="{F3B2F1C2-14D3-4A53-B329-323795BCFD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Oval 39">
              <a:extLst>
                <a:ext uri="{FF2B5EF4-FFF2-40B4-BE49-F238E27FC236}">
                  <a16:creationId xmlns:a16="http://schemas.microsoft.com/office/drawing/2014/main" id="{194E879E-1515-4211-8F1B-B68A92B2C2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1" name="Oval 40">
              <a:extLst>
                <a:ext uri="{FF2B5EF4-FFF2-40B4-BE49-F238E27FC236}">
                  <a16:creationId xmlns:a16="http://schemas.microsoft.com/office/drawing/2014/main" id="{F7137E7D-1F4E-498A-97D1-0E1FE6FC6F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2" name="Oval 41">
              <a:extLst>
                <a:ext uri="{FF2B5EF4-FFF2-40B4-BE49-F238E27FC236}">
                  <a16:creationId xmlns:a16="http://schemas.microsoft.com/office/drawing/2014/main" id="{91375183-B6E5-43E0-B28F-39EC908385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3" name="Oval 42">
              <a:extLst>
                <a:ext uri="{FF2B5EF4-FFF2-40B4-BE49-F238E27FC236}">
                  <a16:creationId xmlns:a16="http://schemas.microsoft.com/office/drawing/2014/main" id="{267F36BD-A8AF-4304-A662-1007CC1748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4" name="Oval 43">
              <a:extLst>
                <a:ext uri="{FF2B5EF4-FFF2-40B4-BE49-F238E27FC236}">
                  <a16:creationId xmlns:a16="http://schemas.microsoft.com/office/drawing/2014/main" id="{15D9095F-2809-4A90-A032-250AC21C3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5" name="Freeform 5">
              <a:extLst>
                <a:ext uri="{FF2B5EF4-FFF2-40B4-BE49-F238E27FC236}">
                  <a16:creationId xmlns:a16="http://schemas.microsoft.com/office/drawing/2014/main" id="{9027D7BF-C282-4477-A406-245C3F2652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46" name="Freeform 5">
              <a:extLst>
                <a:ext uri="{FF2B5EF4-FFF2-40B4-BE49-F238E27FC236}">
                  <a16:creationId xmlns:a16="http://schemas.microsoft.com/office/drawing/2014/main" id="{AC3C43D8-426E-472E-A8E8-C41BF7A876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47" name="Freeform 5">
              <a:extLst>
                <a:ext uri="{FF2B5EF4-FFF2-40B4-BE49-F238E27FC236}">
                  <a16:creationId xmlns:a16="http://schemas.microsoft.com/office/drawing/2014/main" id="{52DCAE0E-B8DE-4C42-A48F-FA0C8345AC93}"/>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66" name="Rectangle 48">
            <a:extLst>
              <a:ext uri="{FF2B5EF4-FFF2-40B4-BE49-F238E27FC236}">
                <a16:creationId xmlns:a16="http://schemas.microsoft.com/office/drawing/2014/main" id="{59647F54-801D-44AB-8284-EDDFF77631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7" name="Rectangle 50">
            <a:extLst>
              <a:ext uri="{FF2B5EF4-FFF2-40B4-BE49-F238E27FC236}">
                <a16:creationId xmlns:a16="http://schemas.microsoft.com/office/drawing/2014/main" id="{89EA2611-DCBA-4E97-A2B2-9A466E76BD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dk2"/>
          </a:fillRef>
          <a:effectRef idx="0">
            <a:schemeClr val="accent1"/>
          </a:effectRef>
          <a:fontRef idx="minor">
            <a:schemeClr val="lt1"/>
          </a:fontRef>
        </p:style>
      </p:sp>
      <p:sp>
        <p:nvSpPr>
          <p:cNvPr id="68" name="Freeform 5">
            <a:extLst>
              <a:ext uri="{FF2B5EF4-FFF2-40B4-BE49-F238E27FC236}">
                <a16:creationId xmlns:a16="http://schemas.microsoft.com/office/drawing/2014/main" id="{BBC615D1-6E12-40EF-915B-316CFDB550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69" name="Freeform 5">
            <a:extLst>
              <a:ext uri="{FF2B5EF4-FFF2-40B4-BE49-F238E27FC236}">
                <a16:creationId xmlns:a16="http://schemas.microsoft.com/office/drawing/2014/main" id="{B9797D36-DE1E-47CD-881A-6C1F582826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 name="TextBox 1">
            <a:extLst>
              <a:ext uri="{FF2B5EF4-FFF2-40B4-BE49-F238E27FC236}">
                <a16:creationId xmlns:a16="http://schemas.microsoft.com/office/drawing/2014/main" id="{353EF626-99CC-4B50-AF4C-2C095A619D18}"/>
              </a:ext>
            </a:extLst>
          </p:cNvPr>
          <p:cNvSpPr txBox="1"/>
          <p:nvPr/>
        </p:nvSpPr>
        <p:spPr>
          <a:xfrm>
            <a:off x="639098" y="629265"/>
            <a:ext cx="6072776" cy="1622322"/>
          </a:xfrm>
          <a:prstGeom prst="rect">
            <a:avLst/>
          </a:prstGeom>
        </p:spPr>
        <p:txBody>
          <a:bodyPr vert="horz" lIns="91440" tIns="45720" rIns="91440" bIns="45720" rtlCol="0" anchor="ctr">
            <a:normAutofit/>
          </a:bodyPr>
          <a:lstStyle/>
          <a:p>
            <a:pPr>
              <a:spcBef>
                <a:spcPct val="0"/>
              </a:spcBef>
              <a:spcAft>
                <a:spcPts val="600"/>
              </a:spcAft>
            </a:pPr>
            <a:r>
              <a:rPr lang="en-US" sz="3600" u="sng">
                <a:solidFill>
                  <a:srgbClr val="FFFFFF"/>
                </a:solidFill>
                <a:latin typeface="+mj-lt"/>
                <a:ea typeface="+mj-ea"/>
                <a:cs typeface="+mj-cs"/>
              </a:rPr>
              <a:t>Key Details about Mma</a:t>
            </a:r>
          </a:p>
        </p:txBody>
      </p:sp>
      <p:pic>
        <p:nvPicPr>
          <p:cNvPr id="5" name="Picture 4">
            <a:extLst>
              <a:ext uri="{FF2B5EF4-FFF2-40B4-BE49-F238E27FC236}">
                <a16:creationId xmlns:a16="http://schemas.microsoft.com/office/drawing/2014/main" id="{CD7787EE-8B6D-464A-8495-585B837712E0}"/>
              </a:ext>
            </a:extLst>
          </p:cNvPr>
          <p:cNvPicPr>
            <a:picLocks noChangeAspect="1"/>
          </p:cNvPicPr>
          <p:nvPr/>
        </p:nvPicPr>
        <p:blipFill rotWithShape="1">
          <a:blip r:embed="rId3"/>
          <a:srcRect l="13984" r="2430" b="1"/>
          <a:stretch/>
        </p:blipFill>
        <p:spPr>
          <a:xfrm>
            <a:off x="6774511" y="480060"/>
            <a:ext cx="4929808" cy="5897880"/>
          </a:xfrm>
          <a:custGeom>
            <a:avLst/>
            <a:gdLst/>
            <a:ahLst/>
            <a:cxnLst/>
            <a:rect l="l" t="t" r="r" b="b"/>
            <a:pathLst>
              <a:path w="4929808" h="5897880">
                <a:moveTo>
                  <a:pt x="104535" y="0"/>
                </a:moveTo>
                <a:lnTo>
                  <a:pt x="2751151" y="0"/>
                </a:lnTo>
                <a:lnTo>
                  <a:pt x="4769032" y="0"/>
                </a:lnTo>
                <a:lnTo>
                  <a:pt x="4929808" y="0"/>
                </a:lnTo>
                <a:lnTo>
                  <a:pt x="4929808" y="5897880"/>
                </a:lnTo>
                <a:lnTo>
                  <a:pt x="4769032" y="5897880"/>
                </a:lnTo>
                <a:lnTo>
                  <a:pt x="2751151" y="5897880"/>
                </a:lnTo>
                <a:lnTo>
                  <a:pt x="0" y="5897880"/>
                </a:lnTo>
                <a:lnTo>
                  <a:pt x="0" y="5896985"/>
                </a:lnTo>
                <a:lnTo>
                  <a:pt x="103291" y="5896985"/>
                </a:lnTo>
                <a:lnTo>
                  <a:pt x="112340" y="5838313"/>
                </a:lnTo>
                <a:lnTo>
                  <a:pt x="123631" y="5762037"/>
                </a:lnTo>
                <a:lnTo>
                  <a:pt x="135550" y="5671232"/>
                </a:lnTo>
                <a:lnTo>
                  <a:pt x="149820" y="5563476"/>
                </a:lnTo>
                <a:lnTo>
                  <a:pt x="164875" y="5444219"/>
                </a:lnTo>
                <a:lnTo>
                  <a:pt x="180714" y="5309828"/>
                </a:lnTo>
                <a:lnTo>
                  <a:pt x="197494" y="5163329"/>
                </a:lnTo>
                <a:lnTo>
                  <a:pt x="214273" y="5004117"/>
                </a:lnTo>
                <a:lnTo>
                  <a:pt x="231367" y="4834615"/>
                </a:lnTo>
                <a:lnTo>
                  <a:pt x="247205" y="4651794"/>
                </a:lnTo>
                <a:lnTo>
                  <a:pt x="262417" y="4460498"/>
                </a:lnTo>
                <a:lnTo>
                  <a:pt x="276217" y="4258305"/>
                </a:lnTo>
                <a:lnTo>
                  <a:pt x="289390" y="4047637"/>
                </a:lnTo>
                <a:lnTo>
                  <a:pt x="301779" y="3827889"/>
                </a:lnTo>
                <a:lnTo>
                  <a:pt x="306170" y="3715291"/>
                </a:lnTo>
                <a:lnTo>
                  <a:pt x="311031" y="3600271"/>
                </a:lnTo>
                <a:lnTo>
                  <a:pt x="315579" y="3483435"/>
                </a:lnTo>
                <a:lnTo>
                  <a:pt x="318558" y="3365994"/>
                </a:lnTo>
                <a:lnTo>
                  <a:pt x="321224" y="3246131"/>
                </a:lnTo>
                <a:lnTo>
                  <a:pt x="324047" y="3125058"/>
                </a:lnTo>
                <a:lnTo>
                  <a:pt x="325929" y="3001563"/>
                </a:lnTo>
                <a:lnTo>
                  <a:pt x="325929" y="2876858"/>
                </a:lnTo>
                <a:lnTo>
                  <a:pt x="326870" y="2750941"/>
                </a:lnTo>
                <a:lnTo>
                  <a:pt x="325929" y="2623814"/>
                </a:lnTo>
                <a:lnTo>
                  <a:pt x="324047" y="2494871"/>
                </a:lnTo>
                <a:lnTo>
                  <a:pt x="322322" y="2365928"/>
                </a:lnTo>
                <a:lnTo>
                  <a:pt x="318558" y="2235169"/>
                </a:lnTo>
                <a:lnTo>
                  <a:pt x="314638" y="2103199"/>
                </a:lnTo>
                <a:lnTo>
                  <a:pt x="310090" y="1971229"/>
                </a:lnTo>
                <a:lnTo>
                  <a:pt x="303660" y="1838048"/>
                </a:lnTo>
                <a:lnTo>
                  <a:pt x="295976" y="1703656"/>
                </a:lnTo>
                <a:lnTo>
                  <a:pt x="288606" y="1568660"/>
                </a:lnTo>
                <a:lnTo>
                  <a:pt x="279197" y="1433663"/>
                </a:lnTo>
                <a:lnTo>
                  <a:pt x="267906" y="1296850"/>
                </a:lnTo>
                <a:lnTo>
                  <a:pt x="256615" y="1161853"/>
                </a:lnTo>
                <a:lnTo>
                  <a:pt x="243598" y="1024435"/>
                </a:lnTo>
                <a:lnTo>
                  <a:pt x="229328" y="886411"/>
                </a:lnTo>
                <a:lnTo>
                  <a:pt x="214273" y="750203"/>
                </a:lnTo>
                <a:lnTo>
                  <a:pt x="196709" y="612180"/>
                </a:lnTo>
                <a:lnTo>
                  <a:pt x="177891" y="474761"/>
                </a:lnTo>
                <a:lnTo>
                  <a:pt x="159229" y="336738"/>
                </a:lnTo>
                <a:lnTo>
                  <a:pt x="137432" y="199320"/>
                </a:lnTo>
                <a:lnTo>
                  <a:pt x="115163" y="62507"/>
                </a:lnTo>
                <a:close/>
              </a:path>
            </a:pathLst>
          </a:custGeom>
        </p:spPr>
      </p:pic>
      <p:sp>
        <p:nvSpPr>
          <p:cNvPr id="70" name="Rectangle 56">
            <a:extLst>
              <a:ext uri="{FF2B5EF4-FFF2-40B4-BE49-F238E27FC236}">
                <a16:creationId xmlns:a16="http://schemas.microsoft.com/office/drawing/2014/main" id="{4A2FAF1F-F462-46AF-A9E6-CC93C4E2C3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1" name="Oval 58">
            <a:extLst>
              <a:ext uri="{FF2B5EF4-FFF2-40B4-BE49-F238E27FC236}">
                <a16:creationId xmlns:a16="http://schemas.microsoft.com/office/drawing/2014/main" id="{7146BED8-BAE9-42C5-A3DD-7B946445D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2" name="Oval 60">
            <a:extLst>
              <a:ext uri="{FF2B5EF4-FFF2-40B4-BE49-F238E27FC236}">
                <a16:creationId xmlns:a16="http://schemas.microsoft.com/office/drawing/2014/main" id="{15765FE8-B62F-41E4-A73C-74C91A8FD9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 name="Rectangle 3">
            <a:extLst>
              <a:ext uri="{FF2B5EF4-FFF2-40B4-BE49-F238E27FC236}">
                <a16:creationId xmlns:a16="http://schemas.microsoft.com/office/drawing/2014/main" id="{F05B6A30-5B7C-4CA4-8F69-C89870F8DFF6}"/>
              </a:ext>
            </a:extLst>
          </p:cNvPr>
          <p:cNvSpPr/>
          <p:nvPr/>
        </p:nvSpPr>
        <p:spPr>
          <a:xfrm>
            <a:off x="668948" y="2031663"/>
            <a:ext cx="6072776" cy="3811740"/>
          </a:xfrm>
          <a:prstGeom prst="rect">
            <a:avLst/>
          </a:prstGeom>
        </p:spPr>
        <p:txBody>
          <a:bodyPr vert="horz" lIns="91440" tIns="45720" rIns="91440" bIns="45720" rtlCol="0" anchor="ctr">
            <a:normAutofit lnSpcReduction="10000"/>
          </a:bodyPr>
          <a:lstStyle/>
          <a:p>
            <a:pPr lvl="1">
              <a:lnSpc>
                <a:spcPct val="90000"/>
              </a:lnSpc>
              <a:spcBef>
                <a:spcPts val="1000"/>
              </a:spcBef>
              <a:buClr>
                <a:schemeClr val="accent1"/>
              </a:buClr>
              <a:buSzPct val="80000"/>
              <a:buFont typeface="Wingdings 3" charset="2"/>
              <a:buChar char=""/>
            </a:pPr>
            <a:r>
              <a:rPr lang="en-US" sz="1000" u="sng" dirty="0">
                <a:solidFill>
                  <a:srgbClr val="FFFFFF"/>
                </a:solidFill>
              </a:rPr>
              <a:t>Themes and topics of the stories</a:t>
            </a:r>
          </a:p>
          <a:p>
            <a:pPr>
              <a:lnSpc>
                <a:spcPct val="90000"/>
              </a:lnSpc>
              <a:spcBef>
                <a:spcPts val="1000"/>
              </a:spcBef>
              <a:buClr>
                <a:schemeClr val="accent1"/>
              </a:buClr>
              <a:buSzPct val="80000"/>
              <a:buFont typeface="Wingdings 3" charset="2"/>
              <a:buChar char=""/>
            </a:pPr>
            <a:endParaRPr lang="en-US" sz="1200" dirty="0">
              <a:solidFill>
                <a:srgbClr val="FFFFFF"/>
              </a:solidFill>
            </a:endParaRPr>
          </a:p>
          <a:p>
            <a:pPr marL="285750" indent="-285750">
              <a:lnSpc>
                <a:spcPct val="90000"/>
              </a:lnSpc>
              <a:spcBef>
                <a:spcPts val="1000"/>
              </a:spcBef>
              <a:buClr>
                <a:schemeClr val="accent1"/>
              </a:buClr>
              <a:buSzPct val="80000"/>
              <a:buFont typeface="Wingdings 3" charset="2"/>
              <a:buChar char=""/>
            </a:pPr>
            <a:r>
              <a:rPr lang="en-US" sz="1200" dirty="0">
                <a:solidFill>
                  <a:srgbClr val="FFFFFF"/>
                </a:solidFill>
              </a:rPr>
              <a:t>    Women in non-traditional jobs and feminism</a:t>
            </a:r>
          </a:p>
          <a:p>
            <a:pPr marL="285750" indent="-285750">
              <a:lnSpc>
                <a:spcPct val="90000"/>
              </a:lnSpc>
              <a:spcBef>
                <a:spcPts val="1000"/>
              </a:spcBef>
              <a:buClr>
                <a:schemeClr val="accent1"/>
              </a:buClr>
              <a:buSzPct val="80000"/>
              <a:buFont typeface="Wingdings 3" charset="2"/>
              <a:buChar char=""/>
            </a:pPr>
            <a:r>
              <a:rPr lang="en-US" sz="1200" dirty="0">
                <a:solidFill>
                  <a:srgbClr val="FFFFFF"/>
                </a:solidFill>
              </a:rPr>
              <a:t>    Rural way of life in southern Africa</a:t>
            </a:r>
          </a:p>
          <a:p>
            <a:pPr marL="285750" indent="-285750">
              <a:lnSpc>
                <a:spcPct val="90000"/>
              </a:lnSpc>
              <a:spcBef>
                <a:spcPts val="1000"/>
              </a:spcBef>
              <a:buClr>
                <a:schemeClr val="accent1"/>
              </a:buClr>
              <a:buSzPct val="80000"/>
              <a:buFont typeface="Wingdings 3" charset="2"/>
              <a:buChar char=""/>
            </a:pPr>
            <a:r>
              <a:rPr lang="en-US" sz="1200" dirty="0">
                <a:solidFill>
                  <a:srgbClr val="FFFFFF"/>
                </a:solidFill>
              </a:rPr>
              <a:t>    Social relations in traditional African society</a:t>
            </a:r>
          </a:p>
          <a:p>
            <a:pPr marL="285750" indent="-285750">
              <a:lnSpc>
                <a:spcPct val="90000"/>
              </a:lnSpc>
              <a:spcBef>
                <a:spcPts val="1000"/>
              </a:spcBef>
              <a:buClr>
                <a:schemeClr val="accent1"/>
              </a:buClr>
              <a:buSzPct val="80000"/>
              <a:buFont typeface="Wingdings 3" charset="2"/>
              <a:buChar char=""/>
            </a:pPr>
            <a:r>
              <a:rPr lang="en-US" sz="1200" dirty="0">
                <a:solidFill>
                  <a:srgbClr val="FFFFFF"/>
                </a:solidFill>
              </a:rPr>
              <a:t>    Christianity and traditional belief </a:t>
            </a:r>
          </a:p>
          <a:p>
            <a:pPr marL="285750" indent="-285750">
              <a:lnSpc>
                <a:spcPct val="90000"/>
              </a:lnSpc>
              <a:spcBef>
                <a:spcPts val="1000"/>
              </a:spcBef>
              <a:buClr>
                <a:schemeClr val="accent1"/>
              </a:buClr>
              <a:buSzPct val="80000"/>
              <a:buFont typeface="Wingdings 3" charset="2"/>
              <a:buChar char=""/>
            </a:pPr>
            <a:r>
              <a:rPr lang="en-US" sz="1200" dirty="0">
                <a:solidFill>
                  <a:srgbClr val="FFFFFF"/>
                </a:solidFill>
              </a:rPr>
              <a:t>    Emotional intelligence</a:t>
            </a:r>
          </a:p>
          <a:p>
            <a:pPr marL="285750" indent="-285750">
              <a:lnSpc>
                <a:spcPct val="90000"/>
              </a:lnSpc>
              <a:spcBef>
                <a:spcPts val="1000"/>
              </a:spcBef>
              <a:buClr>
                <a:schemeClr val="accent1"/>
              </a:buClr>
              <a:buSzPct val="80000"/>
              <a:buFont typeface="Wingdings 3" charset="2"/>
              <a:buChar char=""/>
            </a:pPr>
            <a:r>
              <a:rPr lang="en-US" sz="1200" dirty="0">
                <a:solidFill>
                  <a:srgbClr val="FFFFFF"/>
                </a:solidFill>
              </a:rPr>
              <a:t>    Craftsmanship and mechanics</a:t>
            </a:r>
          </a:p>
          <a:p>
            <a:pPr>
              <a:lnSpc>
                <a:spcPct val="90000"/>
              </a:lnSpc>
              <a:spcBef>
                <a:spcPts val="1000"/>
              </a:spcBef>
              <a:buClr>
                <a:schemeClr val="accent1"/>
              </a:buClr>
              <a:buSzPct val="80000"/>
              <a:buFont typeface="Wingdings 3" charset="2"/>
              <a:buChar char=""/>
            </a:pPr>
            <a:endParaRPr lang="en-US" sz="1200" dirty="0">
              <a:solidFill>
                <a:srgbClr val="FFFFFF"/>
              </a:solidFill>
            </a:endParaRPr>
          </a:p>
          <a:p>
            <a:pPr>
              <a:lnSpc>
                <a:spcPct val="90000"/>
              </a:lnSpc>
              <a:spcBef>
                <a:spcPts val="1000"/>
              </a:spcBef>
              <a:buClr>
                <a:schemeClr val="accent1"/>
              </a:buClr>
              <a:buSzPct val="80000"/>
              <a:buFont typeface="Wingdings 3" charset="2"/>
              <a:buChar char=""/>
            </a:pPr>
            <a:r>
              <a:rPr lang="en-US" sz="1200" u="sng" dirty="0">
                <a:solidFill>
                  <a:srgbClr val="FFFFFF"/>
                </a:solidFill>
              </a:rPr>
              <a:t>Issues addressed in the cases</a:t>
            </a:r>
          </a:p>
          <a:p>
            <a:pPr>
              <a:lnSpc>
                <a:spcPct val="90000"/>
              </a:lnSpc>
              <a:spcBef>
                <a:spcPts val="1000"/>
              </a:spcBef>
              <a:buClr>
                <a:schemeClr val="accent1"/>
              </a:buClr>
              <a:buSzPct val="80000"/>
              <a:buFont typeface="Wingdings 3" charset="2"/>
              <a:buChar char=""/>
            </a:pPr>
            <a:endParaRPr lang="en-US" sz="1200" dirty="0">
              <a:solidFill>
                <a:srgbClr val="FFFFFF"/>
              </a:solidFill>
            </a:endParaRPr>
          </a:p>
          <a:p>
            <a:pPr>
              <a:lnSpc>
                <a:spcPct val="90000"/>
              </a:lnSpc>
              <a:spcBef>
                <a:spcPts val="1000"/>
              </a:spcBef>
              <a:buClr>
                <a:schemeClr val="accent1"/>
              </a:buClr>
              <a:buSzPct val="80000"/>
              <a:buFont typeface="Wingdings 3" charset="2"/>
              <a:buChar char=""/>
            </a:pPr>
            <a:r>
              <a:rPr lang="en-US" sz="1200" dirty="0">
                <a:solidFill>
                  <a:srgbClr val="FFFFFF"/>
                </a:solidFill>
              </a:rPr>
              <a:t>    Domestic violence</a:t>
            </a:r>
          </a:p>
          <a:p>
            <a:pPr>
              <a:lnSpc>
                <a:spcPct val="90000"/>
              </a:lnSpc>
              <a:spcBef>
                <a:spcPts val="1000"/>
              </a:spcBef>
              <a:buClr>
                <a:schemeClr val="accent1"/>
              </a:buClr>
              <a:buSzPct val="80000"/>
              <a:buFont typeface="Wingdings 3" charset="2"/>
              <a:buChar char=""/>
            </a:pPr>
            <a:r>
              <a:rPr lang="en-US" sz="1200" dirty="0">
                <a:solidFill>
                  <a:srgbClr val="FFFFFF"/>
                </a:solidFill>
              </a:rPr>
              <a:t>    Forgiveness </a:t>
            </a:r>
          </a:p>
          <a:p>
            <a:pPr>
              <a:lnSpc>
                <a:spcPct val="90000"/>
              </a:lnSpc>
              <a:spcBef>
                <a:spcPts val="1000"/>
              </a:spcBef>
              <a:buClr>
                <a:schemeClr val="accent1"/>
              </a:buClr>
              <a:buSzPct val="80000"/>
              <a:buFont typeface="Wingdings 3" charset="2"/>
              <a:buChar char=""/>
            </a:pPr>
            <a:r>
              <a:rPr lang="en-US" sz="1200" dirty="0">
                <a:solidFill>
                  <a:srgbClr val="FFFFFF"/>
                </a:solidFill>
              </a:rPr>
              <a:t>    Gender equality</a:t>
            </a:r>
          </a:p>
        </p:txBody>
      </p:sp>
    </p:spTree>
    <p:extLst>
      <p:ext uri="{BB962C8B-B14F-4D97-AF65-F5344CB8AC3E}">
        <p14:creationId xmlns:p14="http://schemas.microsoft.com/office/powerpoint/2010/main" val="23375436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489D63-25EE-4E73-9ED0-ECD0294ED722}"/>
              </a:ext>
            </a:extLst>
          </p:cNvPr>
          <p:cNvSpPr txBox="1"/>
          <p:nvPr/>
        </p:nvSpPr>
        <p:spPr>
          <a:xfrm>
            <a:off x="773723" y="560922"/>
            <a:ext cx="10072468" cy="369332"/>
          </a:xfrm>
          <a:prstGeom prst="rect">
            <a:avLst/>
          </a:prstGeom>
          <a:noFill/>
        </p:spPr>
        <p:txBody>
          <a:bodyPr wrap="square" rtlCol="0">
            <a:spAutoFit/>
          </a:bodyPr>
          <a:lstStyle/>
          <a:p>
            <a:r>
              <a:rPr lang="en-GB" u="sng" dirty="0"/>
              <a:t>Description</a:t>
            </a:r>
          </a:p>
        </p:txBody>
      </p:sp>
      <p:sp>
        <p:nvSpPr>
          <p:cNvPr id="3" name="TextBox 2">
            <a:extLst>
              <a:ext uri="{FF2B5EF4-FFF2-40B4-BE49-F238E27FC236}">
                <a16:creationId xmlns:a16="http://schemas.microsoft.com/office/drawing/2014/main" id="{37BBBEE7-8C9F-4E89-B6D6-1ED33FEB634B}"/>
              </a:ext>
            </a:extLst>
          </p:cNvPr>
          <p:cNvSpPr txBox="1"/>
          <p:nvPr/>
        </p:nvSpPr>
        <p:spPr>
          <a:xfrm>
            <a:off x="457200" y="1308295"/>
            <a:ext cx="10705514" cy="5262979"/>
          </a:xfrm>
          <a:prstGeom prst="rect">
            <a:avLst/>
          </a:prstGeom>
          <a:noFill/>
        </p:spPr>
        <p:txBody>
          <a:bodyPr wrap="square" rtlCol="0">
            <a:spAutoFit/>
          </a:bodyPr>
          <a:lstStyle/>
          <a:p>
            <a:r>
              <a:rPr lang="en-GB" sz="2400" dirty="0"/>
              <a:t>When I heard a knocking on my door, I immediately rushed to open it. I already knew that it would be Detective Ramotswe. When I tilted the door ajar, I realised I wasn’t wrong. Infront of me, stood the woman herself, Botswana's recent phenomenon. Mma stood Infront of me, and it only took one glace at her soft but determined face to make me sure that she will help me solve all my problems. She was dressed in rather casual clothes; she had a dark blue sweater on, denim jeans and posh, lather boots. Mma’s hair was an afro, it was neatly pinned up using a golden hair clip that shone when sunbeams hit it. She had soft hazel eyes that looked like melted chocolate. Her skin was brown, delicate and soft. She smelled sweet, as if someone put a million flowers into a perfume bottle and sprayed it over her. When she spoke, her voice was calm and reassuring. Now I knew what the fuss was about. I hoped she would solve </a:t>
            </a:r>
            <a:r>
              <a:rPr lang="en-GB" sz="2400"/>
              <a:t>my case.</a:t>
            </a:r>
            <a:endParaRPr lang="en-GB" sz="2400" dirty="0"/>
          </a:p>
        </p:txBody>
      </p:sp>
    </p:spTree>
    <p:extLst>
      <p:ext uri="{BB962C8B-B14F-4D97-AF65-F5344CB8AC3E}">
        <p14:creationId xmlns:p14="http://schemas.microsoft.com/office/powerpoint/2010/main" val="2404397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859340"/>
            <a:ext cx="6096000" cy="3139321"/>
          </a:xfrm>
          <a:prstGeom prst="rect">
            <a:avLst/>
          </a:prstGeom>
        </p:spPr>
        <p:txBody>
          <a:bodyPr>
            <a:spAutoFit/>
          </a:bodyPr>
          <a:lstStyle/>
          <a:p>
            <a:pPr fontAlgn="base"/>
            <a:r>
              <a:rPr lang="en-US" dirty="0">
                <a:solidFill>
                  <a:srgbClr val="FF0000"/>
                </a:solidFill>
                <a:latin typeface="Calibri" panose="020F0502020204030204" pitchFamily="34" charset="0"/>
              </a:rPr>
              <a:t>WWW:</a:t>
            </a:r>
          </a:p>
          <a:p>
            <a:pPr fontAlgn="base">
              <a:buFont typeface="Arial" panose="020B0604020202020204" pitchFamily="34" charset="0"/>
              <a:buChar char="•"/>
            </a:pPr>
            <a:r>
              <a:rPr lang="en-US" dirty="0">
                <a:solidFill>
                  <a:srgbClr val="FF0000"/>
                </a:solidFill>
                <a:latin typeface="Calibri" panose="020F0502020204030204" pitchFamily="34" charset="0"/>
              </a:rPr>
              <a:t>Really detailed work- I have loved finding out about </a:t>
            </a:r>
            <a:r>
              <a:rPr lang="en-US" dirty="0" err="1">
                <a:solidFill>
                  <a:srgbClr val="FF0000"/>
                </a:solidFill>
                <a:latin typeface="Calibri" panose="020F0502020204030204" pitchFamily="34" charset="0"/>
              </a:rPr>
              <a:t>Mma</a:t>
            </a:r>
            <a:r>
              <a:rPr lang="en-US" dirty="0">
                <a:solidFill>
                  <a:srgbClr val="FF0000"/>
                </a:solidFill>
                <a:latin typeface="Calibri" panose="020F0502020204030204" pitchFamily="34" charset="0"/>
              </a:rPr>
              <a:t>, I had never heard of this character or this series before! Have you read any of them?</a:t>
            </a:r>
          </a:p>
          <a:p>
            <a:pPr fontAlgn="base">
              <a:buFont typeface="Arial" panose="020B0604020202020204" pitchFamily="34" charset="0"/>
              <a:buChar char="•"/>
            </a:pPr>
            <a:r>
              <a:rPr lang="en-US" dirty="0">
                <a:solidFill>
                  <a:srgbClr val="FF0000"/>
                </a:solidFill>
                <a:latin typeface="Calibri" panose="020F0502020204030204" pitchFamily="34" charset="0"/>
              </a:rPr>
              <a:t>Beautiful imagery created in your description, great range of effective vocabulary and figurative language!</a:t>
            </a:r>
          </a:p>
          <a:p>
            <a:pPr fontAlgn="base"/>
            <a:r>
              <a:rPr lang="en-US" dirty="0">
                <a:solidFill>
                  <a:srgbClr val="FF0000"/>
                </a:solidFill>
                <a:latin typeface="Calibri" panose="020F0502020204030204" pitchFamily="34" charset="0"/>
              </a:rPr>
              <a:t>EBI:</a:t>
            </a:r>
          </a:p>
          <a:p>
            <a:pPr fontAlgn="base">
              <a:buFont typeface="Arial" panose="020B0604020202020204" pitchFamily="34" charset="0"/>
              <a:buChar char="•"/>
            </a:pPr>
            <a:r>
              <a:rPr lang="en-US" dirty="0">
                <a:solidFill>
                  <a:srgbClr val="FF0000"/>
                </a:solidFill>
                <a:latin typeface="Calibri" panose="020F0502020204030204" pitchFamily="34" charset="0"/>
              </a:rPr>
              <a:t>Can you vary your sentence starters in your description? Consider using ISPACE to help you with this!</a:t>
            </a:r>
          </a:p>
          <a:p>
            <a:pPr fontAlgn="base">
              <a:buFont typeface="Arial" panose="020B0604020202020204" pitchFamily="34" charset="0"/>
              <a:buChar char="•"/>
            </a:pPr>
            <a:r>
              <a:rPr lang="en-US" dirty="0">
                <a:solidFill>
                  <a:srgbClr val="FF0000"/>
                </a:solidFill>
                <a:latin typeface="Calibri" panose="020F0502020204030204" pitchFamily="34" charset="0"/>
              </a:rPr>
              <a:t>How does your character feel having just come face to face with this woman? Describe this through 'show not tell'.</a:t>
            </a:r>
          </a:p>
        </p:txBody>
      </p:sp>
    </p:spTree>
    <p:extLst>
      <p:ext uri="{BB962C8B-B14F-4D97-AF65-F5344CB8AC3E}">
        <p14:creationId xmlns:p14="http://schemas.microsoft.com/office/powerpoint/2010/main" val="1219664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64</TotalTime>
  <Words>462</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3</vt:lpstr>
      <vt:lpstr>Ion Boardroom</vt:lpstr>
      <vt:lpstr>Mma Ramostwe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Mma Ramostwe</dc:title>
  <dc:creator>Nelly</dc:creator>
  <cp:lastModifiedBy>Amy Lampard</cp:lastModifiedBy>
  <cp:revision>9</cp:revision>
  <dcterms:created xsi:type="dcterms:W3CDTF">2020-03-22T22:27:23Z</dcterms:created>
  <dcterms:modified xsi:type="dcterms:W3CDTF">2020-04-01T15:37:31Z</dcterms:modified>
</cp:coreProperties>
</file>