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9" r:id="rId2"/>
    <p:sldId id="257" r:id="rId3"/>
    <p:sldId id="261" r:id="rId4"/>
    <p:sldId id="262" r:id="rId5"/>
    <p:sldId id="28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58" r:id="rId18"/>
    <p:sldId id="26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20C93-F5DA-4C99-BC26-54938AD27446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31F5C-4498-4AE0-95EF-F172FFB25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7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3398843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0" y="5213350"/>
            <a:ext cx="2302933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5"/>
            <a:ext cx="7584016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7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4292BD-B147-4DE9-81CF-1039DA267A6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EAF5F5-4F2D-48EF-822D-8D06D45666ED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39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157423-01CF-4EE9-A870-A8D07D4B725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8BDD0C-3298-4C30-AF77-4E5F1578B30C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0ED7F8-1ACA-4093-91E9-8CA46C231FE8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B9F458-D104-4E84-9508-C0E3BE58E07D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86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2EB068-36BF-4D5E-910F-14E2D661AEB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E50840-AAF5-4991-81BF-9F42BE87B347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6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75784" y="4598993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71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9D5028-C0B5-4F05-B255-118A6DFF43B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5532B8-6867-4C30-97ED-AF75FCDBD822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588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DA2C6A-781A-44BB-BD6D-B54149C86A6C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82F9A0-CA29-47C2-8755-549054214769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3742799" y="4045482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E0A58-5247-4E60-814D-0CBDDCB118E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0B7422-3E6E-4EE1-9FF5-DD3973B85698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7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6878A8-E1BF-469F-98AE-F0C1FA35520C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36644F-1117-4238-BBCD-F219DBDEE8AC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16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2FE9CE-1D4C-4DBA-89D5-F02724C2EC3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E0203A-F7B3-407A-99DD-B085DED75C1E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09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5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9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054976-DC2D-4BF6-9816-2F981E1E404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7E04C-D0B2-47D9-A3D6-694603F2DEC2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26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48C1DB-1E58-4230-B120-9CDFDA2D875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charset="0"/>
                <a:ea typeface="ＭＳ Ｐゴシック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-128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charset="0"/>
              <a:ea typeface="ＭＳ Ｐゴシック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28A269-62D0-4AE5-BB00-A642BCFF0021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36618"/>
            <a:ext cx="10972800" cy="68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"/>
            <a:ext cx="12192000" cy="765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5"/>
            <a:ext cx="3860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6CB642-5E15-4C59-A2B4-02E208C42B3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5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Arial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5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EB5B2A-3C68-43D8-AEC0-95B1C21F707C}" type="slidenum">
              <a:rPr kumimoji="0" lang="en-GB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8743"/>
            <a:ext cx="3388784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287" y="47625"/>
            <a:ext cx="1424516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0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Paper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Cardiac Values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73352"/>
            <a:ext cx="10798629" cy="47183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are the cardiac values?</a:t>
            </a:r>
          </a:p>
          <a:p>
            <a:endParaRPr lang="en-GB" dirty="0"/>
          </a:p>
          <a:p>
            <a:r>
              <a:rPr lang="en-GB" dirty="0" smtClean="0"/>
              <a:t>Can I define them?</a:t>
            </a:r>
          </a:p>
          <a:p>
            <a:endParaRPr lang="en-GB" dirty="0"/>
          </a:p>
          <a:p>
            <a:r>
              <a:rPr lang="en-GB" dirty="0" smtClean="0"/>
              <a:t>Can I explain what happens to the figures as a result of exercise?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0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Aerobic and Anaerobic Activity, ST and LT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is meant by the term aerobic activity?</a:t>
            </a:r>
          </a:p>
          <a:p>
            <a:r>
              <a:rPr lang="en-GB" dirty="0" smtClean="0"/>
              <a:t>What is meant by the term anaerobic activity?</a:t>
            </a:r>
          </a:p>
          <a:p>
            <a:r>
              <a:rPr lang="en-GB" dirty="0" smtClean="0"/>
              <a:t>Can I provide a practical example of both aerobic and anaerobic activity?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599" y="1673352"/>
            <a:ext cx="5833979" cy="4718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2400" dirty="0" smtClean="0"/>
              <a:t>ST Term effects of exercise on the body:</a:t>
            </a:r>
          </a:p>
          <a:p>
            <a:pPr marL="0" indent="0">
              <a:buNone/>
            </a:pPr>
            <a:r>
              <a:rPr lang="en-GB" sz="2400" dirty="0" smtClean="0"/>
              <a:t>Muscular System (1)</a:t>
            </a:r>
          </a:p>
          <a:p>
            <a:pPr marL="0" indent="0">
              <a:buNone/>
            </a:pPr>
            <a:r>
              <a:rPr lang="en-GB" sz="2400" dirty="0" smtClean="0"/>
              <a:t>CV System (3)</a:t>
            </a:r>
          </a:p>
          <a:p>
            <a:pPr marL="0" indent="0">
              <a:buNone/>
            </a:pPr>
            <a:r>
              <a:rPr lang="en-GB" sz="2400" dirty="0" smtClean="0"/>
              <a:t>Respiratory System (4)</a:t>
            </a:r>
          </a:p>
          <a:p>
            <a:pPr marL="0" indent="0">
              <a:buNone/>
            </a:pPr>
            <a:r>
              <a:rPr lang="en-GB" sz="2400" dirty="0" smtClean="0"/>
              <a:t>Skeletal System (0)</a:t>
            </a:r>
          </a:p>
          <a:p>
            <a:pPr marL="0" indent="0">
              <a:buNone/>
            </a:pPr>
            <a:r>
              <a:rPr lang="en-GB" sz="2400" dirty="0" smtClean="0"/>
              <a:t>LT </a:t>
            </a:r>
            <a:r>
              <a:rPr lang="en-GB" sz="2400" dirty="0"/>
              <a:t>Term effects of exercise on the body:</a:t>
            </a:r>
          </a:p>
          <a:p>
            <a:pPr marL="0" indent="0">
              <a:buNone/>
            </a:pPr>
            <a:r>
              <a:rPr lang="en-GB" sz="2400" dirty="0"/>
              <a:t>Muscular </a:t>
            </a:r>
            <a:r>
              <a:rPr lang="en-GB" sz="2400" dirty="0" smtClean="0"/>
              <a:t>System (4)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CV </a:t>
            </a:r>
            <a:r>
              <a:rPr lang="en-GB" sz="2400" dirty="0" smtClean="0"/>
              <a:t>System (4)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Respiratory </a:t>
            </a:r>
            <a:r>
              <a:rPr lang="en-GB" sz="2400" dirty="0" smtClean="0"/>
              <a:t>System (3)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Skeletal </a:t>
            </a:r>
            <a:r>
              <a:rPr lang="en-GB" sz="2400" dirty="0" smtClean="0"/>
              <a:t>System (1)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0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Components of Fitness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name the 10 components of fitness?</a:t>
            </a:r>
          </a:p>
          <a:p>
            <a:r>
              <a:rPr lang="en-GB" dirty="0" smtClean="0"/>
              <a:t>Can I define these components of fitness using the OCR definitions?</a:t>
            </a:r>
          </a:p>
          <a:p>
            <a:r>
              <a:rPr lang="en-GB" dirty="0" smtClean="0"/>
              <a:t>Can I accurately state the test for each component of fitness?</a:t>
            </a:r>
          </a:p>
          <a:p>
            <a:r>
              <a:rPr lang="en-GB" dirty="0" smtClean="0"/>
              <a:t>Can I accurately describe the protocol for these tests?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apply these components of fitness to a specific athlete and justify why?</a:t>
            </a:r>
          </a:p>
        </p:txBody>
      </p:sp>
    </p:spTree>
    <p:extLst>
      <p:ext uri="{BB962C8B-B14F-4D97-AF65-F5344CB8AC3E}">
        <p14:creationId xmlns:p14="http://schemas.microsoft.com/office/powerpoint/2010/main" val="23964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Methods of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73352"/>
            <a:ext cx="11181347" cy="47183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state the 7 different methods of training?</a:t>
            </a:r>
          </a:p>
          <a:p>
            <a:r>
              <a:rPr lang="en-GB" dirty="0" smtClean="0"/>
              <a:t>Can I categorise these methods of training? (C, F, I)</a:t>
            </a:r>
          </a:p>
          <a:p>
            <a:r>
              <a:rPr lang="en-GB" dirty="0" smtClean="0"/>
              <a:t>Can I provide a description of these types of training?</a:t>
            </a:r>
          </a:p>
          <a:p>
            <a:r>
              <a:rPr lang="en-GB" dirty="0" smtClean="0"/>
              <a:t>Can I provide an example of an activity or sessions of these types of training?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2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Principles of Training + Optimising Training (FITT)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outline the Principles of training?</a:t>
            </a:r>
          </a:p>
          <a:p>
            <a:r>
              <a:rPr lang="en-GB" dirty="0" smtClean="0"/>
              <a:t>S</a:t>
            </a:r>
          </a:p>
          <a:p>
            <a:r>
              <a:rPr lang="en-GB" dirty="0" smtClean="0"/>
              <a:t>P</a:t>
            </a:r>
          </a:p>
          <a:p>
            <a:r>
              <a:rPr lang="en-GB" dirty="0" smtClean="0"/>
              <a:t>O</a:t>
            </a:r>
          </a:p>
          <a:p>
            <a:r>
              <a:rPr lang="en-GB" dirty="0"/>
              <a:t>R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successfully state what is meant by FITT? Which principle of training is FITT associated with?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Warm up and cool downs and Preventing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505" y="1673352"/>
            <a:ext cx="5801895" cy="47183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u="sng" dirty="0" smtClean="0"/>
              <a:t>Warm Up:</a:t>
            </a:r>
          </a:p>
          <a:p>
            <a:r>
              <a:rPr lang="en-GB" dirty="0" smtClean="0"/>
              <a:t>State the 5 features of an effective warm-up in a logical order</a:t>
            </a:r>
          </a:p>
          <a:p>
            <a:r>
              <a:rPr lang="en-GB" dirty="0" smtClean="0"/>
              <a:t>Give practical examples of these features</a:t>
            </a:r>
          </a:p>
          <a:p>
            <a:r>
              <a:rPr lang="en-GB" u="sng" dirty="0"/>
              <a:t>Cool Down:</a:t>
            </a:r>
          </a:p>
          <a:p>
            <a:r>
              <a:rPr lang="en-GB" dirty="0"/>
              <a:t>State the 2 features of an effective cool down.</a:t>
            </a:r>
          </a:p>
          <a:p>
            <a:r>
              <a:rPr lang="en-GB" dirty="0"/>
              <a:t>Give practical examples of these features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Know the physical benefits of a warm up (7)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Know the physical benefits of a cool down (8)</a:t>
            </a:r>
          </a:p>
        </p:txBody>
      </p:sp>
    </p:spTree>
    <p:extLst>
      <p:ext uri="{BB962C8B-B14F-4D97-AF65-F5344CB8AC3E}">
        <p14:creationId xmlns:p14="http://schemas.microsoft.com/office/powerpoint/2010/main" val="21671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Preventing </a:t>
            </a:r>
            <a:r>
              <a:rPr lang="en-GB" dirty="0" smtClean="0"/>
              <a:t>Injury + 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716" y="1673351"/>
            <a:ext cx="4668252" cy="49520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Preventing Injury:</a:t>
            </a:r>
          </a:p>
          <a:p>
            <a:r>
              <a:rPr lang="en-GB" dirty="0" smtClean="0"/>
              <a:t>Can I state the 5 ways in which the risk of injury can be minimised?</a:t>
            </a:r>
          </a:p>
          <a:p>
            <a:r>
              <a:rPr lang="en-GB" dirty="0" smtClean="0"/>
              <a:t>One of them is personal protective equipment</a:t>
            </a:r>
          </a:p>
          <a:p>
            <a:r>
              <a:rPr lang="en-GB" dirty="0" smtClean="0"/>
              <a:t>Can I give examples of how each one can reduce the risk of injury?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7431" y="1524005"/>
            <a:ext cx="6914147" cy="51013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Risk Assessment:</a:t>
            </a:r>
          </a:p>
          <a:p>
            <a:r>
              <a:rPr lang="en-GB" dirty="0" smtClean="0"/>
              <a:t>Can I state the different between a risk and a hazard?</a:t>
            </a:r>
          </a:p>
          <a:p>
            <a:r>
              <a:rPr lang="en-GB" dirty="0" smtClean="0"/>
              <a:t>Can I state 3 different potential hazards for each sporting setting:</a:t>
            </a:r>
          </a:p>
          <a:p>
            <a:r>
              <a:rPr lang="en-GB" dirty="0"/>
              <a:t> </a:t>
            </a:r>
            <a:r>
              <a:rPr lang="en-GB" dirty="0" smtClean="0"/>
              <a:t>- Sports Hall</a:t>
            </a:r>
          </a:p>
          <a:p>
            <a:r>
              <a:rPr lang="en-GB" dirty="0"/>
              <a:t> </a:t>
            </a:r>
            <a:r>
              <a:rPr lang="en-GB" dirty="0" smtClean="0"/>
              <a:t>- Fitness Centre (Gym)</a:t>
            </a:r>
          </a:p>
          <a:p>
            <a:r>
              <a:rPr lang="en-GB" dirty="0"/>
              <a:t>  </a:t>
            </a:r>
            <a:r>
              <a:rPr lang="en-GB" dirty="0" smtClean="0"/>
              <a:t>- Field</a:t>
            </a:r>
          </a:p>
          <a:p>
            <a:r>
              <a:rPr lang="en-GB" dirty="0"/>
              <a:t> </a:t>
            </a:r>
            <a:r>
              <a:rPr lang="en-GB" dirty="0" smtClean="0"/>
              <a:t>- Artificial outdoor area</a:t>
            </a:r>
          </a:p>
          <a:p>
            <a:r>
              <a:rPr lang="en-GB" dirty="0"/>
              <a:t> </a:t>
            </a:r>
            <a:r>
              <a:rPr lang="en-GB" dirty="0" smtClean="0"/>
              <a:t>- Swimming Pool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Paper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0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618"/>
            <a:ext cx="10972800" cy="1104477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Factors affecting participation in physical activity and sport + Major factors that affect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1095"/>
            <a:ext cx="10972800" cy="45359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There are 14 factors that can affect participation – List them</a:t>
            </a:r>
          </a:p>
          <a:p>
            <a:r>
              <a:rPr lang="en-GB" dirty="0" smtClean="0"/>
              <a:t>Are there main ones that underpin people?</a:t>
            </a:r>
          </a:p>
          <a:p>
            <a:endParaRPr lang="en-GB" dirty="0"/>
          </a:p>
          <a:p>
            <a:r>
              <a:rPr lang="en-GB" dirty="0" smtClean="0"/>
              <a:t>Can you take 3 of them and explain how participation can be affected by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618"/>
            <a:ext cx="10972800" cy="1136561"/>
          </a:xfrm>
        </p:spPr>
        <p:txBody>
          <a:bodyPr>
            <a:normAutofit fontScale="90000"/>
          </a:bodyPr>
          <a:lstStyle/>
          <a:p>
            <a:r>
              <a:rPr lang="en-GB" dirty="0"/>
              <a:t>Physical Activity and Sport in the UK + Strategies to improve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3178"/>
            <a:ext cx="10972800" cy="450382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is meant by provision?</a:t>
            </a:r>
          </a:p>
          <a:p>
            <a:endParaRPr lang="en-GB" dirty="0" smtClean="0"/>
          </a:p>
          <a:p>
            <a:r>
              <a:rPr lang="en-GB" dirty="0" smtClean="0"/>
              <a:t>What is meant by promotion?</a:t>
            </a:r>
          </a:p>
          <a:p>
            <a:endParaRPr lang="en-GB" dirty="0" smtClean="0"/>
          </a:p>
          <a:p>
            <a:r>
              <a:rPr lang="en-GB" dirty="0" smtClean="0"/>
              <a:t>What is meant by access?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3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Skeletal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547" y="1524005"/>
            <a:ext cx="6529137" cy="50372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000" dirty="0" smtClean="0"/>
              <a:t>What are the 6 functions of a skeletal system?</a:t>
            </a:r>
          </a:p>
          <a:p>
            <a:r>
              <a:rPr lang="en-GB" sz="2000" dirty="0" smtClean="0"/>
              <a:t>Can you describe the 6 functions of the skeletal system?</a:t>
            </a:r>
          </a:p>
          <a:p>
            <a:r>
              <a:rPr lang="en-GB" sz="2000" dirty="0"/>
              <a:t>How can I remember </a:t>
            </a:r>
            <a:r>
              <a:rPr lang="en-GB" sz="2000" dirty="0" smtClean="0"/>
              <a:t>then?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Can I name and identify all the bones in the skeleton? (19 bones – spelt correctly)</a:t>
            </a:r>
          </a:p>
          <a:p>
            <a:endParaRPr lang="en-GB" sz="2000" dirty="0" smtClean="0"/>
          </a:p>
          <a:p>
            <a:r>
              <a:rPr lang="en-GB" sz="2000" dirty="0" smtClean="0"/>
              <a:t>Types of synovial joint: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- Definition of synovial joint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Knowledge of the 2 hinge joints:</a:t>
            </a:r>
          </a:p>
          <a:p>
            <a:pPr marL="0" indent="0">
              <a:buNone/>
            </a:pPr>
            <a:r>
              <a:rPr lang="en-GB" sz="2000" dirty="0" smtClean="0"/>
              <a:t>– Knee and elbow articulating bones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- Knowledge of the 2 ball and socket joints</a:t>
            </a:r>
          </a:p>
          <a:p>
            <a:pPr marL="0" indent="0">
              <a:buNone/>
            </a:pPr>
            <a:r>
              <a:rPr lang="en-GB" sz="2000" dirty="0" smtClean="0"/>
              <a:t>Hip and shoulder articulating bones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793831" y="836618"/>
            <a:ext cx="5189621" cy="5724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000" dirty="0" smtClean="0"/>
              <a:t>Type of movement at each types of these joints</a:t>
            </a:r>
          </a:p>
          <a:p>
            <a:endParaRPr lang="en-GB" sz="2000" dirty="0"/>
          </a:p>
          <a:p>
            <a:r>
              <a:rPr lang="en-GB" sz="2000" dirty="0" smtClean="0"/>
              <a:t>Other components of joints (state 2 functions of each)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- Ligaments</a:t>
            </a:r>
          </a:p>
          <a:p>
            <a:r>
              <a:rPr lang="en-GB" sz="2000" dirty="0" smtClean="0"/>
              <a:t> - Cartilage</a:t>
            </a:r>
            <a:endParaRPr lang="en-GB" sz="2000" dirty="0"/>
          </a:p>
          <a:p>
            <a:r>
              <a:rPr lang="en-GB" sz="2000" dirty="0" smtClean="0"/>
              <a:t> - Tendons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328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commercialisation of physical activity and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golden triangle – what is it and how does it apply to sport?</a:t>
            </a:r>
          </a:p>
          <a:p>
            <a:endParaRPr lang="en-GB" dirty="0"/>
          </a:p>
          <a:p>
            <a:r>
              <a:rPr lang="en-GB" dirty="0" smtClean="0"/>
              <a:t>Can you create specific examples of how this works?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6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Media’s effect on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are the different types of media?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Can I list the positive </a:t>
            </a:r>
            <a:r>
              <a:rPr lang="en-GB" dirty="0" smtClean="0"/>
              <a:t>(8) </a:t>
            </a:r>
            <a:r>
              <a:rPr lang="en-GB" dirty="0"/>
              <a:t>and negative </a:t>
            </a:r>
            <a:r>
              <a:rPr lang="en-GB" dirty="0" smtClean="0"/>
              <a:t>(10) </a:t>
            </a:r>
            <a:r>
              <a:rPr lang="en-GB" dirty="0"/>
              <a:t>effects of </a:t>
            </a:r>
            <a:r>
              <a:rPr lang="en-GB" dirty="0" smtClean="0"/>
              <a:t>media </a:t>
            </a:r>
            <a:r>
              <a:rPr lang="en-GB" dirty="0"/>
              <a:t>on sport?</a:t>
            </a:r>
          </a:p>
          <a:p>
            <a:endParaRPr lang="en-GB" dirty="0"/>
          </a:p>
          <a:p>
            <a:r>
              <a:rPr lang="en-GB" dirty="0"/>
              <a:t>Can I apply practical examples of </a:t>
            </a:r>
            <a:r>
              <a:rPr lang="en-GB" dirty="0" smtClean="0"/>
              <a:t>media’s effect </a:t>
            </a:r>
            <a:r>
              <a:rPr lang="en-GB" dirty="0"/>
              <a:t>to each point?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0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Sponsorship’s effect on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list the positive (3) and negative (5) effects of sponsorship on sport?</a:t>
            </a:r>
          </a:p>
          <a:p>
            <a:endParaRPr lang="en-GB" dirty="0"/>
          </a:p>
          <a:p>
            <a:r>
              <a:rPr lang="en-GB" dirty="0" smtClean="0"/>
              <a:t>Can I apply practical examples of sponsorship to each point?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6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Ethics in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Define sportsmanship and provide examples of this</a:t>
            </a:r>
          </a:p>
          <a:p>
            <a:endParaRPr lang="en-GB" dirty="0" smtClean="0"/>
          </a:p>
          <a:p>
            <a:r>
              <a:rPr lang="en-GB" dirty="0" smtClean="0"/>
              <a:t>Define gamesmanship and deviance and provide examples of these in sport</a:t>
            </a:r>
          </a:p>
          <a:p>
            <a:endParaRPr lang="en-GB" dirty="0"/>
          </a:p>
          <a:p>
            <a:r>
              <a:rPr lang="en-GB" dirty="0" smtClean="0"/>
              <a:t>What reasons can you give for gamesmanship and deviance?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2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Violence in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Know what is meant by violence?</a:t>
            </a:r>
          </a:p>
          <a:p>
            <a:endParaRPr lang="en-GB" dirty="0"/>
          </a:p>
          <a:p>
            <a:r>
              <a:rPr lang="en-GB" dirty="0"/>
              <a:t>U</a:t>
            </a:r>
            <a:r>
              <a:rPr lang="en-GB" dirty="0" smtClean="0"/>
              <a:t>nderstand the reasons for violence</a:t>
            </a:r>
          </a:p>
          <a:p>
            <a:endParaRPr lang="en-GB" dirty="0"/>
          </a:p>
          <a:p>
            <a:r>
              <a:rPr lang="en-GB" dirty="0" smtClean="0"/>
              <a:t>Give practical examples of violence in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6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Drugs in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Know the 3 different types of drugs</a:t>
            </a:r>
          </a:p>
          <a:p>
            <a:endParaRPr lang="en-GB" dirty="0"/>
          </a:p>
          <a:p>
            <a:r>
              <a:rPr lang="en-GB" dirty="0" smtClean="0"/>
              <a:t>Give practical examples of an athlete that is likely to use this type of drug</a:t>
            </a:r>
          </a:p>
          <a:p>
            <a:endParaRPr lang="en-GB" dirty="0"/>
          </a:p>
          <a:p>
            <a:r>
              <a:rPr lang="en-GB" dirty="0" smtClean="0"/>
              <a:t>State what effects these drugs can have a person – what physical effect does it have on an athlete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Can I explain what the impact of the drug taking can have on a sport?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4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618"/>
            <a:ext cx="11582400" cy="1088435"/>
          </a:xfrm>
        </p:spPr>
        <p:txBody>
          <a:bodyPr>
            <a:normAutofit fontScale="90000"/>
          </a:bodyPr>
          <a:lstStyle/>
          <a:p>
            <a:r>
              <a:rPr lang="en-GB" dirty="0"/>
              <a:t>Characteristics of skilful movement +</a:t>
            </a:r>
            <a:br>
              <a:rPr lang="en-GB" dirty="0"/>
            </a:br>
            <a:r>
              <a:rPr lang="en-GB" dirty="0"/>
              <a:t>Classification of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" y="2069432"/>
            <a:ext cx="11373853" cy="4407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state the definition of a motor skill?</a:t>
            </a:r>
          </a:p>
          <a:p>
            <a:endParaRPr lang="en-GB" dirty="0"/>
          </a:p>
          <a:p>
            <a:r>
              <a:rPr lang="en-GB" dirty="0" smtClean="0"/>
              <a:t>Can I remember what PFACE stands for and apply a practical example to each letter of this acronym?</a:t>
            </a:r>
          </a:p>
          <a:p>
            <a:endParaRPr lang="en-GB" dirty="0"/>
          </a:p>
          <a:p>
            <a:r>
              <a:rPr lang="en-GB" dirty="0" smtClean="0"/>
              <a:t>Do I know the 2 different continuums? </a:t>
            </a:r>
          </a:p>
          <a:p>
            <a:r>
              <a:rPr lang="en-GB" dirty="0"/>
              <a:t>C</a:t>
            </a:r>
            <a:r>
              <a:rPr lang="en-GB" dirty="0" smtClean="0"/>
              <a:t>an I draw the continuums? </a:t>
            </a:r>
          </a:p>
          <a:p>
            <a:r>
              <a:rPr lang="en-GB" dirty="0" smtClean="0"/>
              <a:t>Can I accurately place a 2 skills on each continuum that reflect each end of the continuum spectrum?</a:t>
            </a:r>
          </a:p>
          <a:p>
            <a:r>
              <a:rPr lang="en-GB" dirty="0" smtClean="0"/>
              <a:t>Can I justify why I have placed these skills at the certain place on the continuum?</a:t>
            </a:r>
          </a:p>
        </p:txBody>
      </p:sp>
    </p:spTree>
    <p:extLst>
      <p:ext uri="{BB962C8B-B14F-4D97-AF65-F5344CB8AC3E}">
        <p14:creationId xmlns:p14="http://schemas.microsoft.com/office/powerpoint/2010/main" val="31476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 Setting </a:t>
            </a:r>
            <a:r>
              <a:rPr lang="en-GB" dirty="0" smtClean="0"/>
              <a:t>+ SMART </a:t>
            </a:r>
            <a:r>
              <a:rPr lang="en-GB" dirty="0"/>
              <a:t>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State the 3 reasons for using goal setting</a:t>
            </a:r>
          </a:p>
          <a:p>
            <a:endParaRPr lang="en-GB" dirty="0"/>
          </a:p>
          <a:p>
            <a:r>
              <a:rPr lang="en-GB" dirty="0" smtClean="0"/>
              <a:t>State what is meant by the SMART principle.</a:t>
            </a:r>
          </a:p>
          <a:p>
            <a:endParaRPr lang="en-GB" dirty="0"/>
          </a:p>
          <a:p>
            <a:r>
              <a:rPr lang="en-GB" dirty="0" smtClean="0"/>
              <a:t>Provide 3 goals that are SMART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1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Mental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State the 4 different types of mental preparation</a:t>
            </a:r>
          </a:p>
          <a:p>
            <a:endParaRPr lang="en-GB" dirty="0"/>
          </a:p>
          <a:p>
            <a:r>
              <a:rPr lang="en-GB" dirty="0" smtClean="0"/>
              <a:t>Describe what each technique is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Provide a practical example of each technique.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State the 4 different types of guidance</a:t>
            </a:r>
          </a:p>
          <a:p>
            <a:r>
              <a:rPr lang="en-GB" dirty="0" smtClean="0"/>
              <a:t>Can I describe the different types of guidance?</a:t>
            </a:r>
          </a:p>
          <a:p>
            <a:endParaRPr lang="en-GB" dirty="0" smtClean="0"/>
          </a:p>
          <a:p>
            <a:r>
              <a:rPr lang="en-GB" dirty="0" smtClean="0"/>
              <a:t>Can I provide a practical example of each type of guidance being used?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Can I provide an advantage and disadvantage of each type of guidance?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8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structure and function of the muscular system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10619874" cy="4718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3200" dirty="0" smtClean="0"/>
              <a:t>State the names and label the 11 muscles on the body (spelt correctly)</a:t>
            </a:r>
          </a:p>
          <a:p>
            <a:r>
              <a:rPr lang="en-GB" sz="3200" dirty="0" smtClean="0"/>
              <a:t>Define and apply the following terms to the 2 hinge joints in the body.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- Agonist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- Antagonist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- Fixator</a:t>
            </a:r>
          </a:p>
        </p:txBody>
      </p:sp>
    </p:spTree>
    <p:extLst>
      <p:ext uri="{BB962C8B-B14F-4D97-AF65-F5344CB8AC3E}">
        <p14:creationId xmlns:p14="http://schemas.microsoft.com/office/powerpoint/2010/main" val="7967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define the word feedback?</a:t>
            </a:r>
          </a:p>
          <a:p>
            <a:endParaRPr lang="en-GB" dirty="0" smtClean="0"/>
          </a:p>
          <a:p>
            <a:r>
              <a:rPr lang="en-GB" dirty="0" smtClean="0"/>
              <a:t>Can I state the 6 different types of feedback?</a:t>
            </a:r>
          </a:p>
          <a:p>
            <a:endParaRPr lang="en-GB" dirty="0"/>
          </a:p>
          <a:p>
            <a:r>
              <a:rPr lang="en-GB" dirty="0" smtClean="0"/>
              <a:t>Can I describe each type of feedback?</a:t>
            </a:r>
          </a:p>
          <a:p>
            <a:endParaRPr lang="en-GB" dirty="0"/>
          </a:p>
          <a:p>
            <a:r>
              <a:rPr lang="en-GB" dirty="0" smtClean="0"/>
              <a:t>Can I give a practical example about each type of feedback?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0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836618"/>
            <a:ext cx="11470105" cy="1714076"/>
          </a:xfrm>
        </p:spPr>
        <p:txBody>
          <a:bodyPr>
            <a:normAutofit fontScale="90000"/>
          </a:bodyPr>
          <a:lstStyle/>
          <a:p>
            <a:r>
              <a:rPr lang="en-GB" dirty="0"/>
              <a:t>Health and </a:t>
            </a:r>
            <a:r>
              <a:rPr lang="en-GB" dirty="0" smtClean="0"/>
              <a:t>well-being and the </a:t>
            </a:r>
            <a:r>
              <a:rPr lang="en-GB" dirty="0"/>
              <a:t>physical, emotional and social health benefits of exercise and consequences of a sedentary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0694"/>
            <a:ext cx="10972800" cy="39263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define the phrases: Health, fitness and well-being?</a:t>
            </a:r>
          </a:p>
          <a:p>
            <a:endParaRPr lang="en-GB" dirty="0" smtClean="0"/>
          </a:p>
          <a:p>
            <a:r>
              <a:rPr lang="en-GB" dirty="0" smtClean="0"/>
              <a:t>Can I describe what is meant by a sedentary lifestyle?</a:t>
            </a:r>
          </a:p>
          <a:p>
            <a:endParaRPr lang="en-GB" dirty="0"/>
          </a:p>
          <a:p>
            <a:r>
              <a:rPr lang="en-GB" dirty="0" smtClean="0"/>
              <a:t>Can I place the different factors that are affected by either exercise or a sedentary into their correct groupings? (physical 8, emotional 3 and social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9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0" y="724323"/>
            <a:ext cx="10972800" cy="687387"/>
          </a:xfrm>
        </p:spPr>
        <p:txBody>
          <a:bodyPr>
            <a:normAutofit fontScale="90000"/>
          </a:bodyPr>
          <a:lstStyle/>
          <a:p>
            <a:r>
              <a:rPr lang="en-GB" dirty="0"/>
              <a:t>Diet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1411710"/>
            <a:ext cx="11774905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is meant by a balanced diet?</a:t>
            </a:r>
          </a:p>
          <a:p>
            <a:endParaRPr lang="en-GB" dirty="0"/>
          </a:p>
          <a:p>
            <a:r>
              <a:rPr lang="en-GB" dirty="0" smtClean="0"/>
              <a:t>Do I know the 7 different parts of a balanced diet?</a:t>
            </a:r>
          </a:p>
          <a:p>
            <a:endParaRPr lang="en-GB" dirty="0"/>
          </a:p>
          <a:p>
            <a:r>
              <a:rPr lang="en-GB" dirty="0" smtClean="0"/>
              <a:t>Can I state a food that will contain high levels of that diet component? E.g. potatoes are high in carbohydrate</a:t>
            </a:r>
          </a:p>
          <a:p>
            <a:endParaRPr lang="en-GB" dirty="0" smtClean="0"/>
          </a:p>
          <a:p>
            <a:r>
              <a:rPr lang="en-GB" dirty="0"/>
              <a:t>Can I suggest athletes that will be most concerned with each type of food group?</a:t>
            </a:r>
          </a:p>
          <a:p>
            <a:endParaRPr lang="en-GB" dirty="0"/>
          </a:p>
          <a:p>
            <a:r>
              <a:rPr lang="en-GB" dirty="0" smtClean="0"/>
              <a:t>Can I state the function of each diet component ?e.g. protein is used for muscle growth and repair.</a:t>
            </a:r>
          </a:p>
          <a:p>
            <a:r>
              <a:rPr lang="en-GB" dirty="0" smtClean="0"/>
              <a:t>Do I know the effect of hydration on physical activity?</a:t>
            </a:r>
          </a:p>
        </p:txBody>
      </p:sp>
    </p:spTree>
    <p:extLst>
      <p:ext uri="{BB962C8B-B14F-4D97-AF65-F5344CB8AC3E}">
        <p14:creationId xmlns:p14="http://schemas.microsoft.com/office/powerpoint/2010/main" val="4594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Movement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73352"/>
            <a:ext cx="10796337" cy="4718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 smtClean="0"/>
              <a:t>Levers:</a:t>
            </a:r>
          </a:p>
          <a:p>
            <a:r>
              <a:rPr lang="en-GB" dirty="0" smtClean="0"/>
              <a:t>Can you draw the different types of levers and label correctly?</a:t>
            </a:r>
          </a:p>
          <a:p>
            <a:r>
              <a:rPr lang="en-GB" dirty="0" smtClean="0"/>
              <a:t>How can you remember what goes in the middle?</a:t>
            </a:r>
          </a:p>
          <a:p>
            <a:r>
              <a:rPr lang="en-GB" dirty="0" smtClean="0"/>
              <a:t>Locations of these levers in the body and their application to a sporting example</a:t>
            </a:r>
          </a:p>
          <a:p>
            <a:r>
              <a:rPr lang="en-GB" dirty="0" smtClean="0"/>
              <a:t>Define mechanical advantage</a:t>
            </a:r>
          </a:p>
        </p:txBody>
      </p:sp>
    </p:spTree>
    <p:extLst>
      <p:ext uri="{BB962C8B-B14F-4D97-AF65-F5344CB8AC3E}">
        <p14:creationId xmlns:p14="http://schemas.microsoft.com/office/powerpoint/2010/main" val="8966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Movement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32546"/>
            <a:ext cx="11229474" cy="46591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 smtClean="0"/>
              <a:t>Axis and Planes:</a:t>
            </a:r>
          </a:p>
          <a:p>
            <a:r>
              <a:rPr lang="en-GB" dirty="0" smtClean="0"/>
              <a:t>State/draw/identify the location of the planes </a:t>
            </a:r>
          </a:p>
          <a:p>
            <a:r>
              <a:rPr lang="en-GB" dirty="0"/>
              <a:t>State/draw/identify </a:t>
            </a:r>
            <a:r>
              <a:rPr lang="en-GB" dirty="0" smtClean="0"/>
              <a:t>the location of the axes</a:t>
            </a:r>
          </a:p>
          <a:p>
            <a:endParaRPr lang="en-GB" dirty="0"/>
          </a:p>
          <a:p>
            <a:r>
              <a:rPr lang="en-GB" dirty="0" smtClean="0"/>
              <a:t>Can you pair up a plane to its relevant axis with a practical example associated with each 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2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Respiratory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describe the pathway of air through the different parts of the respiratory system?</a:t>
            </a:r>
          </a:p>
          <a:p>
            <a:endParaRPr lang="en-GB" dirty="0"/>
          </a:p>
          <a:p>
            <a:r>
              <a:rPr lang="en-GB" dirty="0" smtClean="0"/>
              <a:t>What are the respiratory muscles?</a:t>
            </a:r>
          </a:p>
          <a:p>
            <a:r>
              <a:rPr lang="en-GB" dirty="0" smtClean="0"/>
              <a:t>Can I explain the impact of the respiratory muscles during inspiration and expiration?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are the short term effects of exercise on the respiratory system?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Gaseous Exchange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10972800" cy="47183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Where does gaseous exchange take place?</a:t>
            </a:r>
          </a:p>
          <a:p>
            <a:endParaRPr lang="en-GB" dirty="0"/>
          </a:p>
          <a:p>
            <a:r>
              <a:rPr lang="en-GB" dirty="0" smtClean="0"/>
              <a:t>What is gaseous exchange?</a:t>
            </a:r>
          </a:p>
          <a:p>
            <a:endParaRPr lang="en-GB" dirty="0"/>
          </a:p>
          <a:p>
            <a:r>
              <a:rPr lang="en-GB" dirty="0" smtClean="0"/>
              <a:t>Why is gaseous exchange so important?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0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Structure of the heart + the Blood Vessels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label a diagram accurately?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What are the 3 different types of vessels?</a:t>
            </a:r>
          </a:p>
          <a:p>
            <a:endParaRPr lang="en-GB" dirty="0" smtClean="0"/>
          </a:p>
          <a:p>
            <a:r>
              <a:rPr lang="en-GB" dirty="0" smtClean="0"/>
              <a:t>List a range of characteristics for each type of vessel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2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618"/>
            <a:ext cx="10972800" cy="10403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Pathway of blood through the heart + the double 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069432"/>
            <a:ext cx="10860505" cy="432222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I accurately describe the pathway of blood throughout the heart and the body?</a:t>
            </a:r>
          </a:p>
          <a:p>
            <a:endParaRPr lang="en-GB" dirty="0"/>
          </a:p>
          <a:p>
            <a:r>
              <a:rPr lang="en-GB" dirty="0" smtClean="0"/>
              <a:t>What are the 2 circuits of the circulatory system and how are they different?</a:t>
            </a:r>
          </a:p>
        </p:txBody>
      </p:sp>
    </p:spTree>
    <p:extLst>
      <p:ext uri="{BB962C8B-B14F-4D97-AF65-F5344CB8AC3E}">
        <p14:creationId xmlns:p14="http://schemas.microsoft.com/office/powerpoint/2010/main" val="13866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1529</Words>
  <Application>Microsoft Office PowerPoint</Application>
  <PresentationFormat>Widescreen</PresentationFormat>
  <Paragraphs>223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ＭＳ Ｐゴシック</vt:lpstr>
      <vt:lpstr>Arial</vt:lpstr>
      <vt:lpstr>Calibri</vt:lpstr>
      <vt:lpstr>Tahoma</vt:lpstr>
      <vt:lpstr>Default Theme</vt:lpstr>
      <vt:lpstr>Paper 1</vt:lpstr>
      <vt:lpstr>Skeletal System</vt:lpstr>
      <vt:lpstr>The structure and function of the muscular system </vt:lpstr>
      <vt:lpstr>Movement Analysis</vt:lpstr>
      <vt:lpstr>Movement Analysis</vt:lpstr>
      <vt:lpstr>The Respiratory System</vt:lpstr>
      <vt:lpstr>Gaseous Exchange</vt:lpstr>
      <vt:lpstr>The Structure of the heart + the Blood Vessels</vt:lpstr>
      <vt:lpstr>Pathway of blood through the heart + the double circulatory system</vt:lpstr>
      <vt:lpstr>Cardiac Values </vt:lpstr>
      <vt:lpstr>Aerobic and Anaerobic Activity, ST and LT effects</vt:lpstr>
      <vt:lpstr>Components of Fitness</vt:lpstr>
      <vt:lpstr>Methods of Training</vt:lpstr>
      <vt:lpstr>Principles of Training + Optimising Training (FITT)</vt:lpstr>
      <vt:lpstr>Warm up and cool downs and Preventing Injury</vt:lpstr>
      <vt:lpstr>Preventing Injury + Risk Assessment</vt:lpstr>
      <vt:lpstr>Paper 2</vt:lpstr>
      <vt:lpstr>Factors affecting participation in physical activity and sport + Major factors that affect participation</vt:lpstr>
      <vt:lpstr>Physical Activity and Sport in the UK + Strategies to improve participation</vt:lpstr>
      <vt:lpstr>The commercialisation of physical activity and sport</vt:lpstr>
      <vt:lpstr>Media’s effect on Sport</vt:lpstr>
      <vt:lpstr>Sponsorship’s effect on Sport</vt:lpstr>
      <vt:lpstr>Ethics in Sport</vt:lpstr>
      <vt:lpstr>Violence in Sport</vt:lpstr>
      <vt:lpstr>Drugs in Sport</vt:lpstr>
      <vt:lpstr>Characteristics of skilful movement + Classification of skills</vt:lpstr>
      <vt:lpstr>Goal Setting + SMART Principle</vt:lpstr>
      <vt:lpstr>Mental Preparation</vt:lpstr>
      <vt:lpstr>Guidance</vt:lpstr>
      <vt:lpstr>Feedback</vt:lpstr>
      <vt:lpstr>Health and well-being and the physical, emotional and social health benefits of exercise and consequences of a sedentary lifestyle</vt:lpstr>
      <vt:lpstr>Diet and Nutrition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</dc:title>
  <dc:creator>Ollie Copplestone</dc:creator>
  <cp:lastModifiedBy>Ollie Copplestone</cp:lastModifiedBy>
  <cp:revision>27</cp:revision>
  <cp:lastPrinted>2020-02-12T17:19:12Z</cp:lastPrinted>
  <dcterms:created xsi:type="dcterms:W3CDTF">2020-01-07T11:44:12Z</dcterms:created>
  <dcterms:modified xsi:type="dcterms:W3CDTF">2020-02-12T17:22:42Z</dcterms:modified>
</cp:coreProperties>
</file>