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9" r:id="rId2"/>
    <p:sldId id="324" r:id="rId3"/>
    <p:sldId id="338" r:id="rId4"/>
    <p:sldId id="339" r:id="rId5"/>
    <p:sldId id="340" r:id="rId6"/>
    <p:sldId id="344" r:id="rId7"/>
    <p:sldId id="345" r:id="rId8"/>
    <p:sldId id="346" r:id="rId9"/>
    <p:sldId id="348" r:id="rId10"/>
    <p:sldId id="34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C75142-3146-4A4A-BBE6-B8F1BB60703F}" type="datetimeFigureOut">
              <a:rPr lang="en-GB" smtClean="0"/>
              <a:t>01/04/2020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B462BC-F841-4A52-9CAE-71AB96D9ABD0}" type="slidenum">
              <a:rPr lang="en-GB" smtClean="0"/>
              <a:t>‹#›</a:t>
            </a:fld>
            <a:endParaRPr lang="en-GB"/>
          </a:p>
        </p:txBody>
      </p:sp>
    </p:spTree>
    <p:extLst>
      <p:ext uri="{BB962C8B-B14F-4D97-AF65-F5344CB8AC3E}">
        <p14:creationId xmlns:p14="http://schemas.microsoft.com/office/powerpoint/2010/main" val="2810105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4C4959-65E5-44DA-961B-BBB83969D23F}"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9077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4C4959-65E5-44DA-961B-BBB83969D23F}"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578004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A1CE3B-A068-4BA0-81AB-0D054E039DD5}" type="datetimeFigureOut">
              <a:rPr lang="en-GB" smtClean="0"/>
              <a:pPr/>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D53CA-D413-46B8-A98A-395313AD49FF}" type="slidenum">
              <a:rPr lang="en-GB" smtClean="0"/>
              <a:pPr/>
              <a:t>‹#›</a:t>
            </a:fld>
            <a:endParaRPr lang="en-GB"/>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32438" y="5213128"/>
            <a:ext cx="2304257" cy="2032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39349" y="5877272"/>
            <a:ext cx="7584843" cy="839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5441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A1CE3B-A068-4BA0-81AB-0D054E039DD5}" type="datetimeFigureOut">
              <a:rPr lang="en-GB" smtClean="0"/>
              <a:pPr/>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D53CA-D413-46B8-A98A-395313AD49FF}" type="slidenum">
              <a:rPr lang="en-GB" smtClean="0"/>
              <a:pPr/>
              <a:t>‹#›</a:t>
            </a:fld>
            <a:endParaRPr lang="en-GB"/>
          </a:p>
        </p:txBody>
      </p:sp>
    </p:spTree>
    <p:extLst>
      <p:ext uri="{BB962C8B-B14F-4D97-AF65-F5344CB8AC3E}">
        <p14:creationId xmlns:p14="http://schemas.microsoft.com/office/powerpoint/2010/main" val="1098795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A1CE3B-A068-4BA0-81AB-0D054E039DD5}" type="datetimeFigureOut">
              <a:rPr lang="en-GB" smtClean="0"/>
              <a:pPr/>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D53CA-D413-46B8-A98A-395313AD49FF}" type="slidenum">
              <a:rPr lang="en-GB" smtClean="0"/>
              <a:pPr/>
              <a:t>‹#›</a:t>
            </a:fld>
            <a:endParaRPr lang="en-GB"/>
          </a:p>
        </p:txBody>
      </p:sp>
    </p:spTree>
    <p:extLst>
      <p:ext uri="{BB962C8B-B14F-4D97-AF65-F5344CB8AC3E}">
        <p14:creationId xmlns:p14="http://schemas.microsoft.com/office/powerpoint/2010/main" val="378027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A1CE3B-A068-4BA0-81AB-0D054E039DD5}" type="datetimeFigureOut">
              <a:rPr lang="en-GB" smtClean="0"/>
              <a:pPr/>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D53CA-D413-46B8-A98A-395313AD49FF}" type="slidenum">
              <a:rPr lang="en-GB" smtClean="0"/>
              <a:pPr/>
              <a:t>‹#›</a:t>
            </a:fld>
            <a:endParaRPr lang="en-GB"/>
          </a:p>
        </p:txBody>
      </p:sp>
    </p:spTree>
    <p:extLst>
      <p:ext uri="{BB962C8B-B14F-4D97-AF65-F5344CB8AC3E}">
        <p14:creationId xmlns:p14="http://schemas.microsoft.com/office/powerpoint/2010/main" val="1514392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A1CE3B-A068-4BA0-81AB-0D054E039DD5}" type="datetimeFigureOut">
              <a:rPr lang="en-GB" smtClean="0"/>
              <a:pPr/>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D53CA-D413-46B8-A98A-395313AD49FF}" type="slidenum">
              <a:rPr lang="en-GB" smtClean="0"/>
              <a:pPr/>
              <a:t>‹#›</a:t>
            </a:fld>
            <a:endParaRPr lang="en-GB"/>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65369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A1CE3B-A068-4BA0-81AB-0D054E039DD5}" type="datetimeFigureOut">
              <a:rPr lang="en-GB" smtClean="0"/>
              <a:pPr/>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4D53CA-D413-46B8-A98A-395313AD49FF}" type="slidenum">
              <a:rPr lang="en-GB" smtClean="0"/>
              <a:pPr/>
              <a:t>‹#›</a:t>
            </a:fld>
            <a:endParaRPr lang="en-GB"/>
          </a:p>
        </p:txBody>
      </p:sp>
    </p:spTree>
    <p:extLst>
      <p:ext uri="{BB962C8B-B14F-4D97-AF65-F5344CB8AC3E}">
        <p14:creationId xmlns:p14="http://schemas.microsoft.com/office/powerpoint/2010/main" val="240809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A1CE3B-A068-4BA0-81AB-0D054E039DD5}" type="datetimeFigureOut">
              <a:rPr lang="en-GB" smtClean="0"/>
              <a:pPr/>
              <a:t>01/04/2020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4D53CA-D413-46B8-A98A-395313AD49FF}" type="slidenum">
              <a:rPr lang="en-GB" smtClean="0"/>
              <a:pPr/>
              <a:t>‹#›</a:t>
            </a:fld>
            <a:endParaRPr lang="en-GB"/>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600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A1CE3B-A068-4BA0-81AB-0D054E039DD5}" type="datetimeFigureOut">
              <a:rPr lang="en-GB" smtClean="0"/>
              <a:pPr/>
              <a:t>01/04/2020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4D53CA-D413-46B8-A98A-395313AD49FF}" type="slidenum">
              <a:rPr lang="en-GB" smtClean="0"/>
              <a:pPr/>
              <a:t>‹#›</a:t>
            </a:fld>
            <a:endParaRPr lang="en-GB"/>
          </a:p>
        </p:txBody>
      </p:sp>
    </p:spTree>
    <p:extLst>
      <p:ext uri="{BB962C8B-B14F-4D97-AF65-F5344CB8AC3E}">
        <p14:creationId xmlns:p14="http://schemas.microsoft.com/office/powerpoint/2010/main" val="93465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1CE3B-A068-4BA0-81AB-0D054E039DD5}" type="datetimeFigureOut">
              <a:rPr lang="en-GB" smtClean="0"/>
              <a:pPr/>
              <a:t>01/04/2020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4D53CA-D413-46B8-A98A-395313AD49FF}" type="slidenum">
              <a:rPr lang="en-GB" smtClean="0"/>
              <a:pPr/>
              <a:t>‹#›</a:t>
            </a:fld>
            <a:endParaRPr lang="en-GB"/>
          </a:p>
        </p:txBody>
      </p:sp>
    </p:spTree>
    <p:extLst>
      <p:ext uri="{BB962C8B-B14F-4D97-AF65-F5344CB8AC3E}">
        <p14:creationId xmlns:p14="http://schemas.microsoft.com/office/powerpoint/2010/main" val="781688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A1CE3B-A068-4BA0-81AB-0D054E039DD5}" type="datetimeFigureOut">
              <a:rPr lang="en-GB" smtClean="0"/>
              <a:pPr/>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4D53CA-D413-46B8-A98A-395313AD49FF}" type="slidenum">
              <a:rPr lang="en-GB" smtClean="0"/>
              <a:pPr/>
              <a:t>‹#›</a:t>
            </a:fld>
            <a:endParaRPr lang="en-GB"/>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4881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A1CE3B-A068-4BA0-81AB-0D054E039DD5}" type="datetimeFigureOut">
              <a:rPr lang="en-GB" smtClean="0"/>
              <a:pPr/>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4D53CA-D413-46B8-A98A-395313AD49FF}" type="slidenum">
              <a:rPr lang="en-GB" smtClean="0"/>
              <a:pPr/>
              <a:t>‹#›</a:t>
            </a:fld>
            <a:endParaRPr lang="en-GB"/>
          </a:p>
        </p:txBody>
      </p:sp>
    </p:spTree>
    <p:extLst>
      <p:ext uri="{BB962C8B-B14F-4D97-AF65-F5344CB8AC3E}">
        <p14:creationId xmlns:p14="http://schemas.microsoft.com/office/powerpoint/2010/main" val="1036931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836712"/>
            <a:ext cx="10972800" cy="6872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7647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15A1CE3B-A068-4BA0-81AB-0D054E039DD5}" type="datetimeFigureOut">
              <a:rPr lang="en-GB" smtClean="0"/>
              <a:pPr/>
              <a:t>01/04/2020</a:t>
            </a:fld>
            <a:endParaRPr lang="en-GB"/>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4A4D53CA-D413-46B8-A98A-395313AD49FF}" type="slidenum">
              <a:rPr lang="en-GB" smtClean="0"/>
              <a:pPr/>
              <a:t>‹#›</a:t>
            </a:fld>
            <a:endParaRPr lang="en-GB"/>
          </a:p>
        </p:txBody>
      </p:sp>
      <p:pic>
        <p:nvPicPr>
          <p:cNvPr id="1026"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6559" y="58800"/>
            <a:ext cx="3389235" cy="64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690965" y="47492"/>
            <a:ext cx="1424099" cy="662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6345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0658" y="1371601"/>
            <a:ext cx="8820184" cy="1927225"/>
          </a:xfrm>
        </p:spPr>
        <p:txBody>
          <a:bodyPr>
            <a:normAutofit/>
          </a:bodyPr>
          <a:lstStyle/>
          <a:p>
            <a:pPr algn="ctr"/>
            <a:r>
              <a:rPr lang="en-GB" b="1" i="1" dirty="0">
                <a:solidFill>
                  <a:srgbClr val="00B0F0"/>
                </a:solidFill>
              </a:rPr>
              <a:t>2.2 SPORT PSYCHOLOGY</a:t>
            </a:r>
          </a:p>
        </p:txBody>
      </p:sp>
      <p:sp>
        <p:nvSpPr>
          <p:cNvPr id="4" name="Subtitle 3"/>
          <p:cNvSpPr>
            <a:spLocks noGrp="1"/>
          </p:cNvSpPr>
          <p:nvPr>
            <p:ph type="subTitle" idx="1"/>
          </p:nvPr>
        </p:nvSpPr>
        <p:spPr>
          <a:xfrm>
            <a:off x="2639616" y="3717032"/>
            <a:ext cx="6832848" cy="1752600"/>
          </a:xfrm>
        </p:spPr>
        <p:txBody>
          <a:bodyPr/>
          <a:lstStyle/>
          <a:p>
            <a:pPr algn="ctr"/>
            <a:r>
              <a:rPr lang="en-GB" b="1" i="1" dirty="0">
                <a:solidFill>
                  <a:srgbClr val="00B0F0"/>
                </a:solidFill>
              </a:rPr>
              <a:t>2.2.5 Mental Preparation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C7916-9A58-4D04-B66F-525327C6016B}"/>
              </a:ext>
            </a:extLst>
          </p:cNvPr>
          <p:cNvSpPr>
            <a:spLocks noGrp="1"/>
          </p:cNvSpPr>
          <p:nvPr>
            <p:ph type="title"/>
          </p:nvPr>
        </p:nvSpPr>
        <p:spPr/>
        <p:txBody>
          <a:bodyPr>
            <a:normAutofit fontScale="90000"/>
          </a:bodyPr>
          <a:lstStyle/>
          <a:p>
            <a:r>
              <a:rPr lang="en-GB" dirty="0"/>
              <a:t>Exam Questions </a:t>
            </a:r>
          </a:p>
        </p:txBody>
      </p:sp>
      <p:sp>
        <p:nvSpPr>
          <p:cNvPr id="3" name="Content Placeholder 2">
            <a:extLst>
              <a:ext uri="{FF2B5EF4-FFF2-40B4-BE49-F238E27FC236}">
                <a16:creationId xmlns:a16="http://schemas.microsoft.com/office/drawing/2014/main" id="{CA2D9847-5FCD-4290-8087-0C79C0076694}"/>
              </a:ext>
            </a:extLst>
          </p:cNvPr>
          <p:cNvSpPr>
            <a:spLocks noGrp="1"/>
          </p:cNvSpPr>
          <p:nvPr>
            <p:ph idx="1"/>
          </p:nvPr>
        </p:nvSpPr>
        <p:spPr/>
        <p:txBody>
          <a:bodyPr/>
          <a:lstStyle/>
          <a:p>
            <a:pPr marL="457200" indent="-457200">
              <a:buAutoNum type="arabicParenR"/>
            </a:pPr>
            <a:r>
              <a:rPr lang="en-GB" dirty="0"/>
              <a:t>Describe two mental preparation techniques. </a:t>
            </a:r>
          </a:p>
          <a:p>
            <a:pPr marL="457200" indent="-457200">
              <a:buAutoNum type="arabicParenR"/>
            </a:pPr>
            <a:endParaRPr lang="en-GB" dirty="0"/>
          </a:p>
          <a:p>
            <a:pPr marL="457200" indent="-457200">
              <a:buAutoNum type="arabicParenR"/>
            </a:pPr>
            <a:r>
              <a:rPr lang="en-GB" dirty="0"/>
              <a:t>A basketballer is struggling with nerves before a game. What technique could they do to improve performance? </a:t>
            </a:r>
          </a:p>
          <a:p>
            <a:pPr marL="457200" indent="-457200">
              <a:buAutoNum type="arabicParenR"/>
            </a:pPr>
            <a:endParaRPr lang="en-GB" dirty="0"/>
          </a:p>
          <a:p>
            <a:pPr marL="457200" indent="-457200">
              <a:buAutoNum type="arabicParenR"/>
            </a:pPr>
            <a:r>
              <a:rPr lang="en-GB" dirty="0"/>
              <a:t>What are the benefits of mental preparation? </a:t>
            </a:r>
          </a:p>
        </p:txBody>
      </p:sp>
    </p:spTree>
    <p:extLst>
      <p:ext uri="{BB962C8B-B14F-4D97-AF65-F5344CB8AC3E}">
        <p14:creationId xmlns:p14="http://schemas.microsoft.com/office/powerpoint/2010/main" val="199771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C5C3E7-F640-4BCD-9ACA-F859785F411E}"/>
              </a:ext>
            </a:extLst>
          </p:cNvPr>
          <p:cNvSpPr txBox="1"/>
          <p:nvPr/>
        </p:nvSpPr>
        <p:spPr>
          <a:xfrm>
            <a:off x="941033" y="1731145"/>
            <a:ext cx="8229600"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292934"/>
                </a:solidFill>
                <a:effectLst/>
                <a:uLnTx/>
                <a:uFillTx/>
                <a:latin typeface="Arial"/>
                <a:ea typeface="+mn-ea"/>
                <a:cs typeface="+mn-cs"/>
              </a:rPr>
              <a:t>Learning Outcomes: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9293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292934"/>
                </a:solidFill>
                <a:effectLst/>
                <a:uLnTx/>
                <a:uFillTx/>
                <a:latin typeface="Arial"/>
                <a:ea typeface="+mn-ea"/>
                <a:cs typeface="+mn-cs"/>
              </a:rPr>
              <a:t>4-6: To be able to identify and describe the different mental preparation techniques.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92934"/>
              </a:solidFill>
              <a:effectLst/>
              <a:uLnTx/>
              <a:uFillTx/>
              <a:latin typeface="Arial"/>
              <a:ea typeface="+mn-ea"/>
              <a:cs typeface="+mn-cs"/>
            </a:endParaRPr>
          </a:p>
          <a:p>
            <a:pPr>
              <a:defRPr/>
            </a:pPr>
            <a:r>
              <a:rPr kumimoji="0" lang="en-GB" sz="1800" b="0" i="0" u="none" strike="noStrike" kern="1200" cap="none" spc="0" normalizeH="0" baseline="0" noProof="0" dirty="0">
                <a:ln>
                  <a:noFill/>
                </a:ln>
                <a:solidFill>
                  <a:srgbClr val="292934"/>
                </a:solidFill>
                <a:effectLst/>
                <a:uLnTx/>
                <a:uFillTx/>
                <a:latin typeface="Arial"/>
                <a:ea typeface="+mn-ea"/>
                <a:cs typeface="+mn-cs"/>
              </a:rPr>
              <a:t>6-7: To be able to explain</a:t>
            </a:r>
            <a:r>
              <a:rPr lang="en-GB" dirty="0">
                <a:solidFill>
                  <a:srgbClr val="292934"/>
                </a:solidFill>
              </a:rPr>
              <a:t> the different mental preparation techniques and relate to sporting examples.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92934"/>
              </a:solidFill>
              <a:effectLst/>
              <a:uLnTx/>
              <a:uFillTx/>
              <a:latin typeface="Arial"/>
              <a:ea typeface="+mn-ea"/>
              <a:cs typeface="+mn-cs"/>
            </a:endParaRPr>
          </a:p>
          <a:p>
            <a:pPr>
              <a:defRPr/>
            </a:pPr>
            <a:r>
              <a:rPr kumimoji="0" lang="en-GB" sz="1800" b="0" i="0" u="none" strike="noStrike" kern="1200" cap="none" spc="0" normalizeH="0" baseline="0" noProof="0" dirty="0">
                <a:ln>
                  <a:noFill/>
                </a:ln>
                <a:solidFill>
                  <a:srgbClr val="292934"/>
                </a:solidFill>
                <a:effectLst/>
                <a:uLnTx/>
                <a:uFillTx/>
                <a:latin typeface="Arial"/>
                <a:ea typeface="+mn-ea"/>
                <a:cs typeface="+mn-cs"/>
              </a:rPr>
              <a:t>8 -9: To link</a:t>
            </a:r>
            <a:r>
              <a:rPr lang="en-GB" dirty="0">
                <a:solidFill>
                  <a:srgbClr val="292934"/>
                </a:solidFill>
              </a:rPr>
              <a:t> the different mental preparation techniques and justify why they would be used for different sports.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92934"/>
              </a:solidFill>
              <a:effectLst/>
              <a:uLnTx/>
              <a:uFillTx/>
              <a:latin typeface="Arial"/>
              <a:ea typeface="+mn-ea"/>
              <a:cs typeface="+mn-cs"/>
            </a:endParaRPr>
          </a:p>
        </p:txBody>
      </p:sp>
      <p:sp>
        <p:nvSpPr>
          <p:cNvPr id="3" name="TextBox 2">
            <a:extLst>
              <a:ext uri="{FF2B5EF4-FFF2-40B4-BE49-F238E27FC236}">
                <a16:creationId xmlns:a16="http://schemas.microsoft.com/office/drawing/2014/main" id="{F5995F43-AF41-4C14-8735-F0A2E10E50EE}"/>
              </a:ext>
            </a:extLst>
          </p:cNvPr>
          <p:cNvSpPr txBox="1"/>
          <p:nvPr/>
        </p:nvSpPr>
        <p:spPr>
          <a:xfrm>
            <a:off x="941033" y="4801054"/>
            <a:ext cx="714652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7030A0"/>
                </a:solidFill>
                <a:effectLst/>
                <a:uLnTx/>
                <a:uFillTx/>
                <a:latin typeface="Arial"/>
                <a:ea typeface="+mn-ea"/>
                <a:cs typeface="+mn-cs"/>
              </a:rPr>
              <a:t>Planner Topic: </a:t>
            </a:r>
            <a:r>
              <a:rPr lang="en-GB" dirty="0">
                <a:solidFill>
                  <a:srgbClr val="7030A0"/>
                </a:solidFill>
                <a:latin typeface="Arial"/>
              </a:rPr>
              <a:t>Mental Preparation</a:t>
            </a:r>
            <a:endParaRPr kumimoji="0" lang="en-GB" sz="1800" b="0" i="0" u="none" strike="noStrike" kern="1200" cap="none" spc="0" normalizeH="0" baseline="0" noProof="0" dirty="0">
              <a:ln>
                <a:noFill/>
              </a:ln>
              <a:solidFill>
                <a:srgbClr val="7030A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7030A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7030A0"/>
                </a:solidFill>
                <a:effectLst/>
                <a:uLnTx/>
                <a:uFillTx/>
                <a:latin typeface="Arial"/>
                <a:ea typeface="+mn-ea"/>
                <a:cs typeface="+mn-cs"/>
              </a:rPr>
              <a:t>Starter; </a:t>
            </a:r>
            <a:r>
              <a:rPr lang="en-GB" dirty="0">
                <a:solidFill>
                  <a:srgbClr val="7030A0"/>
                </a:solidFill>
                <a:latin typeface="Arial"/>
              </a:rPr>
              <a:t>Pick 3 sports and think about how each could mentally prepare. </a:t>
            </a:r>
            <a:endParaRPr kumimoji="0" lang="en-GB" sz="1800" b="0" i="0" u="none" strike="noStrike" kern="1200" cap="none" spc="0" normalizeH="0" baseline="0" noProof="0" dirty="0">
              <a:ln>
                <a:noFill/>
              </a:ln>
              <a:solidFill>
                <a:srgbClr val="7030A0"/>
              </a:solidFill>
              <a:effectLst/>
              <a:uLnTx/>
              <a:uFillTx/>
              <a:latin typeface="Arial"/>
              <a:ea typeface="+mn-ea"/>
              <a:cs typeface="+mn-cs"/>
            </a:endParaRPr>
          </a:p>
        </p:txBody>
      </p:sp>
      <p:sp>
        <p:nvSpPr>
          <p:cNvPr id="6" name="TextBox 5">
            <a:extLst>
              <a:ext uri="{FF2B5EF4-FFF2-40B4-BE49-F238E27FC236}">
                <a16:creationId xmlns:a16="http://schemas.microsoft.com/office/drawing/2014/main" id="{6E462599-663D-43CC-B5D0-94845FC2B582}"/>
              </a:ext>
            </a:extLst>
          </p:cNvPr>
          <p:cNvSpPr txBox="1"/>
          <p:nvPr/>
        </p:nvSpPr>
        <p:spPr>
          <a:xfrm>
            <a:off x="2601157" y="856617"/>
            <a:ext cx="782122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292934"/>
                </a:solidFill>
                <a:effectLst/>
                <a:uLnTx/>
                <a:uFillTx/>
                <a:latin typeface="Arial"/>
                <a:ea typeface="+mn-ea"/>
                <a:cs typeface="+mn-cs"/>
              </a:rPr>
              <a:t>Title: </a:t>
            </a:r>
            <a:r>
              <a:rPr kumimoji="0" lang="en-GB" sz="2400" b="0" i="0" u="sng" strike="noStrike" kern="1200" cap="none" spc="0" normalizeH="0" baseline="0" noProof="0" dirty="0">
                <a:ln>
                  <a:noFill/>
                </a:ln>
                <a:solidFill>
                  <a:srgbClr val="292934"/>
                </a:solidFill>
                <a:effectLst/>
                <a:uLnTx/>
                <a:uFillTx/>
                <a:latin typeface="Arial"/>
                <a:ea typeface="+mn-ea"/>
                <a:cs typeface="+mn-cs"/>
              </a:rPr>
              <a:t>Mental Preparation </a:t>
            </a:r>
          </a:p>
        </p:txBody>
      </p:sp>
    </p:spTree>
    <p:extLst>
      <p:ext uri="{BB962C8B-B14F-4D97-AF65-F5344CB8AC3E}">
        <p14:creationId xmlns:p14="http://schemas.microsoft.com/office/powerpoint/2010/main" val="2816870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2384-B543-4127-8286-288519575FB3}"/>
              </a:ext>
            </a:extLst>
          </p:cNvPr>
          <p:cNvSpPr>
            <a:spLocks noGrp="1"/>
          </p:cNvSpPr>
          <p:nvPr>
            <p:ph type="title"/>
          </p:nvPr>
        </p:nvSpPr>
        <p:spPr/>
        <p:txBody>
          <a:bodyPr>
            <a:normAutofit fontScale="90000"/>
          </a:bodyPr>
          <a:lstStyle/>
          <a:p>
            <a:r>
              <a:rPr lang="en-GB" dirty="0"/>
              <a:t>Tier 2 Word: Execution </a:t>
            </a:r>
          </a:p>
        </p:txBody>
      </p:sp>
      <p:sp>
        <p:nvSpPr>
          <p:cNvPr id="3" name="Content Placeholder 2">
            <a:extLst>
              <a:ext uri="{FF2B5EF4-FFF2-40B4-BE49-F238E27FC236}">
                <a16:creationId xmlns:a16="http://schemas.microsoft.com/office/drawing/2014/main" id="{948597B6-F2C0-486E-8E78-131CA45292A6}"/>
              </a:ext>
            </a:extLst>
          </p:cNvPr>
          <p:cNvSpPr>
            <a:spLocks noGrp="1"/>
          </p:cNvSpPr>
          <p:nvPr>
            <p:ph idx="1"/>
          </p:nvPr>
        </p:nvSpPr>
        <p:spPr/>
        <p:txBody>
          <a:bodyPr/>
          <a:lstStyle/>
          <a:p>
            <a:r>
              <a:rPr lang="en-GB" dirty="0"/>
              <a:t>What is the definition of skill execution? </a:t>
            </a:r>
          </a:p>
        </p:txBody>
      </p:sp>
    </p:spTree>
    <p:extLst>
      <p:ext uri="{BB962C8B-B14F-4D97-AF65-F5344CB8AC3E}">
        <p14:creationId xmlns:p14="http://schemas.microsoft.com/office/powerpoint/2010/main" val="1738515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4ECB2-2789-40A7-8904-0F85DAEB62B5}"/>
              </a:ext>
            </a:extLst>
          </p:cNvPr>
          <p:cNvSpPr>
            <a:spLocks noGrp="1"/>
          </p:cNvSpPr>
          <p:nvPr>
            <p:ph type="title"/>
          </p:nvPr>
        </p:nvSpPr>
        <p:spPr/>
        <p:txBody>
          <a:bodyPr>
            <a:normAutofit fontScale="90000"/>
          </a:bodyPr>
          <a:lstStyle/>
          <a:p>
            <a:r>
              <a:rPr lang="en-GB" dirty="0"/>
              <a:t>Metal Preparation </a:t>
            </a:r>
          </a:p>
        </p:txBody>
      </p:sp>
      <p:sp>
        <p:nvSpPr>
          <p:cNvPr id="3" name="Content Placeholder 2">
            <a:extLst>
              <a:ext uri="{FF2B5EF4-FFF2-40B4-BE49-F238E27FC236}">
                <a16:creationId xmlns:a16="http://schemas.microsoft.com/office/drawing/2014/main" id="{E5675711-A87D-4E0F-8B32-E73CA371769A}"/>
              </a:ext>
            </a:extLst>
          </p:cNvPr>
          <p:cNvSpPr>
            <a:spLocks noGrp="1"/>
          </p:cNvSpPr>
          <p:nvPr>
            <p:ph idx="1"/>
          </p:nvPr>
        </p:nvSpPr>
        <p:spPr/>
        <p:txBody>
          <a:bodyPr>
            <a:normAutofit lnSpcReduction="10000"/>
          </a:bodyPr>
          <a:lstStyle/>
          <a:p>
            <a:pPr marL="0" indent="0">
              <a:buNone/>
            </a:pPr>
            <a:r>
              <a:rPr lang="en-GB" dirty="0"/>
              <a:t>Used prior to a race, game, performance or competition. The idea is for the performer to get their mind in the right place psychologically before they begin. The more they are practiced the more effective they will become.  </a:t>
            </a:r>
          </a:p>
          <a:p>
            <a:pPr marL="0" indent="0">
              <a:buNone/>
            </a:pPr>
            <a:endParaRPr lang="en-GB" dirty="0"/>
          </a:p>
          <a:p>
            <a:pPr marL="0" indent="0">
              <a:buNone/>
            </a:pPr>
            <a:r>
              <a:rPr lang="en-GB" dirty="0"/>
              <a:t>There are four main techniques: </a:t>
            </a:r>
          </a:p>
          <a:p>
            <a:r>
              <a:rPr lang="en-GB" dirty="0"/>
              <a:t>Imagery</a:t>
            </a:r>
          </a:p>
          <a:p>
            <a:r>
              <a:rPr lang="en-GB" dirty="0"/>
              <a:t>Mental Rehearsal </a:t>
            </a:r>
          </a:p>
          <a:p>
            <a:r>
              <a:rPr lang="en-GB" dirty="0"/>
              <a:t>Selective Attention</a:t>
            </a:r>
          </a:p>
          <a:p>
            <a:r>
              <a:rPr lang="en-GB" dirty="0"/>
              <a:t>Positive Thinking</a:t>
            </a:r>
          </a:p>
          <a:p>
            <a:endParaRPr lang="en-GB" dirty="0"/>
          </a:p>
          <a:p>
            <a:pPr marL="0" indent="0">
              <a:buNone/>
            </a:pPr>
            <a:r>
              <a:rPr lang="en-GB" b="1" u="sng" dirty="0"/>
              <a:t>Use the mind map worksheet to complete information about the four techniques. </a:t>
            </a:r>
          </a:p>
          <a:p>
            <a:endParaRPr lang="en-GB" dirty="0"/>
          </a:p>
          <a:p>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931380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95BD5-E521-4DA9-B9B6-256C482EDC7A}"/>
              </a:ext>
            </a:extLst>
          </p:cNvPr>
          <p:cNvSpPr>
            <a:spLocks noGrp="1"/>
          </p:cNvSpPr>
          <p:nvPr>
            <p:ph type="title"/>
          </p:nvPr>
        </p:nvSpPr>
        <p:spPr>
          <a:xfrm>
            <a:off x="609600" y="830062"/>
            <a:ext cx="10972800" cy="687288"/>
          </a:xfrm>
        </p:spPr>
        <p:txBody>
          <a:bodyPr>
            <a:normAutofit fontScale="90000"/>
          </a:bodyPr>
          <a:lstStyle/>
          <a:p>
            <a:r>
              <a:rPr lang="en-GB" dirty="0"/>
              <a:t>Imagery</a:t>
            </a:r>
          </a:p>
        </p:txBody>
      </p:sp>
      <p:pic>
        <p:nvPicPr>
          <p:cNvPr id="8" name="Content Placeholder 7">
            <a:extLst>
              <a:ext uri="{FF2B5EF4-FFF2-40B4-BE49-F238E27FC236}">
                <a16:creationId xmlns:a16="http://schemas.microsoft.com/office/drawing/2014/main" id="{51B83CE6-1089-4A3A-B464-026CE0A838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78928" y="4055328"/>
            <a:ext cx="2189412" cy="2189412"/>
          </a:xfrm>
        </p:spPr>
      </p:pic>
      <p:sp>
        <p:nvSpPr>
          <p:cNvPr id="4" name="Hexagon 3">
            <a:extLst>
              <a:ext uri="{FF2B5EF4-FFF2-40B4-BE49-F238E27FC236}">
                <a16:creationId xmlns:a16="http://schemas.microsoft.com/office/drawing/2014/main" id="{02C649D5-E1E2-4BEA-89EB-CC350BD277B6}"/>
              </a:ext>
            </a:extLst>
          </p:cNvPr>
          <p:cNvSpPr/>
          <p:nvPr/>
        </p:nvSpPr>
        <p:spPr>
          <a:xfrm>
            <a:off x="609600" y="1755558"/>
            <a:ext cx="3169328" cy="2115105"/>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Being nervous is natural however it can lead to poor performance, your body behaves differently when under stress.  </a:t>
            </a:r>
          </a:p>
        </p:txBody>
      </p:sp>
      <p:sp>
        <p:nvSpPr>
          <p:cNvPr id="5" name="Rectangle: Rounded Corners 4">
            <a:extLst>
              <a:ext uri="{FF2B5EF4-FFF2-40B4-BE49-F238E27FC236}">
                <a16:creationId xmlns:a16="http://schemas.microsoft.com/office/drawing/2014/main" id="{F0296706-8EEF-4F78-92FF-2CCC9AF7BF58}"/>
              </a:ext>
            </a:extLst>
          </p:cNvPr>
          <p:cNvSpPr/>
          <p:nvPr/>
        </p:nvSpPr>
        <p:spPr>
          <a:xfrm>
            <a:off x="7011880" y="2858609"/>
            <a:ext cx="4509857" cy="2024109"/>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Involves performers imagining themselves in a relaxed place where they feel comfortable and calm in the moments before a performance. They could imagine they are on their own and no one is watching. </a:t>
            </a:r>
          </a:p>
        </p:txBody>
      </p:sp>
      <p:sp>
        <p:nvSpPr>
          <p:cNvPr id="6" name="Rectangle: Rounded Corners 5">
            <a:extLst>
              <a:ext uri="{FF2B5EF4-FFF2-40B4-BE49-F238E27FC236}">
                <a16:creationId xmlns:a16="http://schemas.microsoft.com/office/drawing/2014/main" id="{07E6D2FE-4B2F-4E5B-A460-13871DAF9E05}"/>
              </a:ext>
            </a:extLst>
          </p:cNvPr>
          <p:cNvSpPr/>
          <p:nvPr/>
        </p:nvSpPr>
        <p:spPr>
          <a:xfrm>
            <a:off x="5180122" y="1420987"/>
            <a:ext cx="3617651" cy="120994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Used to combat stress, pressure and nerves. </a:t>
            </a:r>
          </a:p>
          <a:p>
            <a:pPr algn="ctr"/>
            <a:endParaRPr lang="en-GB" dirty="0"/>
          </a:p>
        </p:txBody>
      </p:sp>
      <p:cxnSp>
        <p:nvCxnSpPr>
          <p:cNvPr id="10" name="Straight Arrow Connector 9">
            <a:extLst>
              <a:ext uri="{FF2B5EF4-FFF2-40B4-BE49-F238E27FC236}">
                <a16:creationId xmlns:a16="http://schemas.microsoft.com/office/drawing/2014/main" id="{8E0A01DA-61A8-40A8-B849-D8F81039B24F}"/>
              </a:ext>
            </a:extLst>
          </p:cNvPr>
          <p:cNvCxnSpPr>
            <a:cxnSpLocks/>
          </p:cNvCxnSpPr>
          <p:nvPr/>
        </p:nvCxnSpPr>
        <p:spPr>
          <a:xfrm flipH="1">
            <a:off x="6161103" y="4113593"/>
            <a:ext cx="1199598" cy="5915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Arrow: Right 10">
            <a:extLst>
              <a:ext uri="{FF2B5EF4-FFF2-40B4-BE49-F238E27FC236}">
                <a16:creationId xmlns:a16="http://schemas.microsoft.com/office/drawing/2014/main" id="{9CD350AF-14FF-4265-AB58-58D4A6CE8A6B}"/>
              </a:ext>
            </a:extLst>
          </p:cNvPr>
          <p:cNvSpPr/>
          <p:nvPr/>
        </p:nvSpPr>
        <p:spPr>
          <a:xfrm rot="21048338">
            <a:off x="4000131" y="2101022"/>
            <a:ext cx="958788" cy="2396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4F7DFC9-029B-4F12-B5DF-974AB2796F03}"/>
              </a:ext>
            </a:extLst>
          </p:cNvPr>
          <p:cNvSpPr/>
          <p:nvPr/>
        </p:nvSpPr>
        <p:spPr>
          <a:xfrm>
            <a:off x="609600" y="4225771"/>
            <a:ext cx="2470951" cy="201896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effect of imagery decreases heart rate, allows the performer to feel calmer, more in control and able to focus on performance. </a:t>
            </a:r>
          </a:p>
        </p:txBody>
      </p:sp>
      <p:sp>
        <p:nvSpPr>
          <p:cNvPr id="16" name="TextBox 15">
            <a:extLst>
              <a:ext uri="{FF2B5EF4-FFF2-40B4-BE49-F238E27FC236}">
                <a16:creationId xmlns:a16="http://schemas.microsoft.com/office/drawing/2014/main" id="{90DBE005-2B67-41E8-8B4D-7E4019358E46}"/>
              </a:ext>
            </a:extLst>
          </p:cNvPr>
          <p:cNvSpPr txBox="1"/>
          <p:nvPr/>
        </p:nvSpPr>
        <p:spPr>
          <a:xfrm>
            <a:off x="6542844" y="5042516"/>
            <a:ext cx="4509857" cy="1477328"/>
          </a:xfrm>
          <a:prstGeom prst="rect">
            <a:avLst/>
          </a:prstGeom>
          <a:noFill/>
        </p:spPr>
        <p:txBody>
          <a:bodyPr wrap="square" rtlCol="0">
            <a:spAutoFit/>
          </a:bodyPr>
          <a:lstStyle/>
          <a:p>
            <a:r>
              <a:rPr lang="en-GB" dirty="0"/>
              <a:t>Extension: List 3 sports that could use imagery. </a:t>
            </a:r>
          </a:p>
          <a:p>
            <a:endParaRPr lang="en-GB" dirty="0"/>
          </a:p>
          <a:p>
            <a:r>
              <a:rPr lang="en-GB" dirty="0">
                <a:solidFill>
                  <a:srgbClr val="7030A0"/>
                </a:solidFill>
              </a:rPr>
              <a:t>Challenge: Justify why your chosen sports would benefit from imagery. </a:t>
            </a:r>
          </a:p>
        </p:txBody>
      </p:sp>
      <p:pic>
        <p:nvPicPr>
          <p:cNvPr id="18" name="Picture 17">
            <a:extLst>
              <a:ext uri="{FF2B5EF4-FFF2-40B4-BE49-F238E27FC236}">
                <a16:creationId xmlns:a16="http://schemas.microsoft.com/office/drawing/2014/main" id="{04299517-EB97-4492-88E7-0F51850314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6416" y="2477315"/>
            <a:ext cx="1359167" cy="1359167"/>
          </a:xfrm>
          <a:prstGeom prst="rect">
            <a:avLst/>
          </a:prstGeom>
        </p:spPr>
      </p:pic>
      <p:pic>
        <p:nvPicPr>
          <p:cNvPr id="20" name="Picture 19">
            <a:extLst>
              <a:ext uri="{FF2B5EF4-FFF2-40B4-BE49-F238E27FC236}">
                <a16:creationId xmlns:a16="http://schemas.microsoft.com/office/drawing/2014/main" id="{0BD19EA4-C670-49AE-8B0F-6B15559101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08831" y="841159"/>
            <a:ext cx="2621319" cy="1730903"/>
          </a:xfrm>
          <a:prstGeom prst="rect">
            <a:avLst/>
          </a:prstGeom>
        </p:spPr>
      </p:pic>
    </p:spTree>
    <p:extLst>
      <p:ext uri="{BB962C8B-B14F-4D97-AF65-F5344CB8AC3E}">
        <p14:creationId xmlns:p14="http://schemas.microsoft.com/office/powerpoint/2010/main" val="988830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95BD5-E521-4DA9-B9B6-256C482EDC7A}"/>
              </a:ext>
            </a:extLst>
          </p:cNvPr>
          <p:cNvSpPr>
            <a:spLocks noGrp="1"/>
          </p:cNvSpPr>
          <p:nvPr>
            <p:ph type="title"/>
          </p:nvPr>
        </p:nvSpPr>
        <p:spPr>
          <a:xfrm>
            <a:off x="609600" y="830062"/>
            <a:ext cx="10972800" cy="687288"/>
          </a:xfrm>
        </p:spPr>
        <p:txBody>
          <a:bodyPr>
            <a:normAutofit fontScale="90000"/>
          </a:bodyPr>
          <a:lstStyle/>
          <a:p>
            <a:r>
              <a:rPr lang="en-GB" dirty="0"/>
              <a:t>Mental Rehearsal </a:t>
            </a:r>
          </a:p>
        </p:txBody>
      </p:sp>
      <p:sp>
        <p:nvSpPr>
          <p:cNvPr id="5" name="Rectangle: Rounded Corners 4">
            <a:extLst>
              <a:ext uri="{FF2B5EF4-FFF2-40B4-BE49-F238E27FC236}">
                <a16:creationId xmlns:a16="http://schemas.microsoft.com/office/drawing/2014/main" id="{F0296706-8EEF-4F78-92FF-2CCC9AF7BF58}"/>
              </a:ext>
            </a:extLst>
          </p:cNvPr>
          <p:cNvSpPr/>
          <p:nvPr/>
        </p:nvSpPr>
        <p:spPr>
          <a:xfrm>
            <a:off x="6764786" y="2813110"/>
            <a:ext cx="4850164" cy="175432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Involves a performer practising a skill in their head before physically executing it. It gives them a chance to practise a movement when physically practising isn’t allowed. </a:t>
            </a:r>
          </a:p>
        </p:txBody>
      </p:sp>
      <p:sp>
        <p:nvSpPr>
          <p:cNvPr id="6" name="Rectangle: Rounded Corners 5">
            <a:extLst>
              <a:ext uri="{FF2B5EF4-FFF2-40B4-BE49-F238E27FC236}">
                <a16:creationId xmlns:a16="http://schemas.microsoft.com/office/drawing/2014/main" id="{07E6D2FE-4B2F-4E5B-A460-13871DAF9E05}"/>
              </a:ext>
            </a:extLst>
          </p:cNvPr>
          <p:cNvSpPr/>
          <p:nvPr/>
        </p:nvSpPr>
        <p:spPr>
          <a:xfrm>
            <a:off x="237919" y="1718939"/>
            <a:ext cx="3759692" cy="165124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Used as a mental trial run of a skill, to remind the performer of key technical points that lead to success. </a:t>
            </a:r>
          </a:p>
          <a:p>
            <a:pPr algn="ctr"/>
            <a:endParaRPr lang="en-GB" dirty="0"/>
          </a:p>
        </p:txBody>
      </p:sp>
      <p:sp>
        <p:nvSpPr>
          <p:cNvPr id="15" name="Rectangle 14">
            <a:extLst>
              <a:ext uri="{FF2B5EF4-FFF2-40B4-BE49-F238E27FC236}">
                <a16:creationId xmlns:a16="http://schemas.microsoft.com/office/drawing/2014/main" id="{F4F7DFC9-029B-4F12-B5DF-974AB2796F03}"/>
              </a:ext>
            </a:extLst>
          </p:cNvPr>
          <p:cNvSpPr/>
          <p:nvPr/>
        </p:nvSpPr>
        <p:spPr>
          <a:xfrm>
            <a:off x="3076114" y="4190260"/>
            <a:ext cx="2470951" cy="201896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effect of mental rehearsal increase their focus and ensures that their skill execution is consistent. </a:t>
            </a:r>
          </a:p>
        </p:txBody>
      </p:sp>
      <p:sp>
        <p:nvSpPr>
          <p:cNvPr id="16" name="TextBox 15">
            <a:extLst>
              <a:ext uri="{FF2B5EF4-FFF2-40B4-BE49-F238E27FC236}">
                <a16:creationId xmlns:a16="http://schemas.microsoft.com/office/drawing/2014/main" id="{90DBE005-2B67-41E8-8B4D-7E4019358E46}"/>
              </a:ext>
            </a:extLst>
          </p:cNvPr>
          <p:cNvSpPr txBox="1"/>
          <p:nvPr/>
        </p:nvSpPr>
        <p:spPr>
          <a:xfrm>
            <a:off x="6764786" y="4811697"/>
            <a:ext cx="4509857" cy="1754326"/>
          </a:xfrm>
          <a:prstGeom prst="rect">
            <a:avLst/>
          </a:prstGeom>
          <a:noFill/>
        </p:spPr>
        <p:txBody>
          <a:bodyPr wrap="square" rtlCol="0">
            <a:spAutoFit/>
          </a:bodyPr>
          <a:lstStyle/>
          <a:p>
            <a:r>
              <a:rPr lang="en-GB" dirty="0"/>
              <a:t>Extension: List 3 sports that could use mental rehearsal – be specific with the skill!</a:t>
            </a:r>
          </a:p>
          <a:p>
            <a:endParaRPr lang="en-GB" dirty="0"/>
          </a:p>
          <a:p>
            <a:r>
              <a:rPr lang="en-GB" dirty="0">
                <a:solidFill>
                  <a:srgbClr val="7030A0"/>
                </a:solidFill>
              </a:rPr>
              <a:t>Challenge: Justify why your chosen sports would benefit from mental rehearsal. </a:t>
            </a:r>
          </a:p>
        </p:txBody>
      </p:sp>
      <p:pic>
        <p:nvPicPr>
          <p:cNvPr id="12" name="Picture 11">
            <a:extLst>
              <a:ext uri="{FF2B5EF4-FFF2-40B4-BE49-F238E27FC236}">
                <a16:creationId xmlns:a16="http://schemas.microsoft.com/office/drawing/2014/main" id="{DFC3C0E9-A27B-4272-A36B-360BF1F433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4786" y="312682"/>
            <a:ext cx="3571875" cy="2057400"/>
          </a:xfrm>
          <a:prstGeom prst="rect">
            <a:avLst/>
          </a:prstGeom>
        </p:spPr>
      </p:pic>
      <p:pic>
        <p:nvPicPr>
          <p:cNvPr id="14" name="Picture 13">
            <a:extLst>
              <a:ext uri="{FF2B5EF4-FFF2-40B4-BE49-F238E27FC236}">
                <a16:creationId xmlns:a16="http://schemas.microsoft.com/office/drawing/2014/main" id="{F5A25D86-4496-419E-867D-12FD48B3DF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995" y="4313438"/>
            <a:ext cx="2200275" cy="1714500"/>
          </a:xfrm>
          <a:prstGeom prst="rect">
            <a:avLst/>
          </a:prstGeom>
        </p:spPr>
      </p:pic>
      <p:pic>
        <p:nvPicPr>
          <p:cNvPr id="1026" name="Picture 2" descr="Image result for mental rehearsal rugby kick owen f">
            <a:extLst>
              <a:ext uri="{FF2B5EF4-FFF2-40B4-BE49-F238E27FC236}">
                <a16:creationId xmlns:a16="http://schemas.microsoft.com/office/drawing/2014/main" id="{A5BE3589-7093-455A-B51E-6CB77565A2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9019" y="2337425"/>
            <a:ext cx="1952625"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6922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95BD5-E521-4DA9-B9B6-256C482EDC7A}"/>
              </a:ext>
            </a:extLst>
          </p:cNvPr>
          <p:cNvSpPr>
            <a:spLocks noGrp="1"/>
          </p:cNvSpPr>
          <p:nvPr>
            <p:ph type="title"/>
          </p:nvPr>
        </p:nvSpPr>
        <p:spPr>
          <a:xfrm>
            <a:off x="609600" y="830062"/>
            <a:ext cx="10972800" cy="687288"/>
          </a:xfrm>
        </p:spPr>
        <p:txBody>
          <a:bodyPr>
            <a:normAutofit fontScale="90000"/>
          </a:bodyPr>
          <a:lstStyle/>
          <a:p>
            <a:r>
              <a:rPr lang="en-GB" dirty="0"/>
              <a:t>Selective Attention </a:t>
            </a:r>
          </a:p>
        </p:txBody>
      </p:sp>
      <p:sp>
        <p:nvSpPr>
          <p:cNvPr id="5" name="Rectangle: Rounded Corners 4">
            <a:extLst>
              <a:ext uri="{FF2B5EF4-FFF2-40B4-BE49-F238E27FC236}">
                <a16:creationId xmlns:a16="http://schemas.microsoft.com/office/drawing/2014/main" id="{F0296706-8EEF-4F78-92FF-2CCC9AF7BF58}"/>
              </a:ext>
            </a:extLst>
          </p:cNvPr>
          <p:cNvSpPr/>
          <p:nvPr/>
        </p:nvSpPr>
        <p:spPr>
          <a:xfrm>
            <a:off x="7264872" y="2790455"/>
            <a:ext cx="4850164" cy="175432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Involves actively blocking out distractions and focusing all concentration on the performance ahead. </a:t>
            </a:r>
          </a:p>
        </p:txBody>
      </p:sp>
      <p:sp>
        <p:nvSpPr>
          <p:cNvPr id="6" name="Rectangle: Rounded Corners 5">
            <a:extLst>
              <a:ext uri="{FF2B5EF4-FFF2-40B4-BE49-F238E27FC236}">
                <a16:creationId xmlns:a16="http://schemas.microsoft.com/office/drawing/2014/main" id="{07E6D2FE-4B2F-4E5B-A460-13871DAF9E05}"/>
              </a:ext>
            </a:extLst>
          </p:cNvPr>
          <p:cNvSpPr/>
          <p:nvPr/>
        </p:nvSpPr>
        <p:spPr>
          <a:xfrm>
            <a:off x="3382440" y="1642436"/>
            <a:ext cx="3759692" cy="165124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Used as a way to block noise or distractions during performance.   </a:t>
            </a:r>
          </a:p>
        </p:txBody>
      </p:sp>
      <p:sp>
        <p:nvSpPr>
          <p:cNvPr id="15" name="Rectangle 14">
            <a:extLst>
              <a:ext uri="{FF2B5EF4-FFF2-40B4-BE49-F238E27FC236}">
                <a16:creationId xmlns:a16="http://schemas.microsoft.com/office/drawing/2014/main" id="{F4F7DFC9-029B-4F12-B5DF-974AB2796F03}"/>
              </a:ext>
            </a:extLst>
          </p:cNvPr>
          <p:cNvSpPr/>
          <p:nvPr/>
        </p:nvSpPr>
        <p:spPr>
          <a:xfrm>
            <a:off x="609600" y="4008969"/>
            <a:ext cx="2470951" cy="201896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effect of selective attention is the performer being in the zone and more likely to perform the skills effectively that we lead to success. </a:t>
            </a:r>
          </a:p>
        </p:txBody>
      </p:sp>
      <p:sp>
        <p:nvSpPr>
          <p:cNvPr id="16" name="TextBox 15">
            <a:extLst>
              <a:ext uri="{FF2B5EF4-FFF2-40B4-BE49-F238E27FC236}">
                <a16:creationId xmlns:a16="http://schemas.microsoft.com/office/drawing/2014/main" id="{90DBE005-2B67-41E8-8B4D-7E4019358E46}"/>
              </a:ext>
            </a:extLst>
          </p:cNvPr>
          <p:cNvSpPr txBox="1"/>
          <p:nvPr/>
        </p:nvSpPr>
        <p:spPr>
          <a:xfrm>
            <a:off x="6764786" y="4811697"/>
            <a:ext cx="4509857" cy="1477328"/>
          </a:xfrm>
          <a:prstGeom prst="rect">
            <a:avLst/>
          </a:prstGeom>
          <a:noFill/>
        </p:spPr>
        <p:txBody>
          <a:bodyPr wrap="square" rtlCol="0">
            <a:spAutoFit/>
          </a:bodyPr>
          <a:lstStyle/>
          <a:p>
            <a:r>
              <a:rPr lang="en-GB" dirty="0"/>
              <a:t>Extension: List 3 sports that could use selective attention – Be specific!! </a:t>
            </a:r>
          </a:p>
          <a:p>
            <a:endParaRPr lang="en-GB" dirty="0"/>
          </a:p>
          <a:p>
            <a:r>
              <a:rPr lang="en-GB" dirty="0">
                <a:solidFill>
                  <a:srgbClr val="7030A0"/>
                </a:solidFill>
              </a:rPr>
              <a:t>Challenge: Justify why your chosen sports would benefit from selective attention. </a:t>
            </a:r>
          </a:p>
        </p:txBody>
      </p:sp>
      <p:pic>
        <p:nvPicPr>
          <p:cNvPr id="4" name="Picture 3">
            <a:extLst>
              <a:ext uri="{FF2B5EF4-FFF2-40B4-BE49-F238E27FC236}">
                <a16:creationId xmlns:a16="http://schemas.microsoft.com/office/drawing/2014/main" id="{2352EAAC-54A9-4CFC-963B-4BFA69289B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3902" y="3690272"/>
            <a:ext cx="2362200" cy="2066925"/>
          </a:xfrm>
          <a:prstGeom prst="rect">
            <a:avLst/>
          </a:prstGeom>
        </p:spPr>
      </p:pic>
      <p:pic>
        <p:nvPicPr>
          <p:cNvPr id="8" name="Picture 7">
            <a:extLst>
              <a:ext uri="{FF2B5EF4-FFF2-40B4-BE49-F238E27FC236}">
                <a16:creationId xmlns:a16="http://schemas.microsoft.com/office/drawing/2014/main" id="{D3B84529-6EE0-4A50-8CFA-91EF0364B1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5914" y="618538"/>
            <a:ext cx="2524125" cy="1905000"/>
          </a:xfrm>
          <a:prstGeom prst="rect">
            <a:avLst/>
          </a:prstGeom>
        </p:spPr>
      </p:pic>
      <p:pic>
        <p:nvPicPr>
          <p:cNvPr id="10" name="Picture 9">
            <a:extLst>
              <a:ext uri="{FF2B5EF4-FFF2-40B4-BE49-F238E27FC236}">
                <a16:creationId xmlns:a16="http://schemas.microsoft.com/office/drawing/2014/main" id="{ECF321C1-DCBE-4D73-95A2-3F860FE39B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0275" y="1671962"/>
            <a:ext cx="3019425" cy="2009775"/>
          </a:xfrm>
          <a:prstGeom prst="rect">
            <a:avLst/>
          </a:prstGeom>
        </p:spPr>
      </p:pic>
    </p:spTree>
    <p:extLst>
      <p:ext uri="{BB962C8B-B14F-4D97-AF65-F5344CB8AC3E}">
        <p14:creationId xmlns:p14="http://schemas.microsoft.com/office/powerpoint/2010/main" val="707142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95BD5-E521-4DA9-B9B6-256C482EDC7A}"/>
              </a:ext>
            </a:extLst>
          </p:cNvPr>
          <p:cNvSpPr>
            <a:spLocks noGrp="1"/>
          </p:cNvSpPr>
          <p:nvPr>
            <p:ph type="title"/>
          </p:nvPr>
        </p:nvSpPr>
        <p:spPr>
          <a:xfrm>
            <a:off x="609600" y="830062"/>
            <a:ext cx="10972800" cy="687288"/>
          </a:xfrm>
        </p:spPr>
        <p:txBody>
          <a:bodyPr>
            <a:normAutofit fontScale="90000"/>
          </a:bodyPr>
          <a:lstStyle/>
          <a:p>
            <a:r>
              <a:rPr lang="en-GB" dirty="0"/>
              <a:t>Positive Thinking </a:t>
            </a:r>
          </a:p>
        </p:txBody>
      </p:sp>
      <p:sp>
        <p:nvSpPr>
          <p:cNvPr id="5" name="Rectangle: Rounded Corners 4">
            <a:extLst>
              <a:ext uri="{FF2B5EF4-FFF2-40B4-BE49-F238E27FC236}">
                <a16:creationId xmlns:a16="http://schemas.microsoft.com/office/drawing/2014/main" id="{F0296706-8EEF-4F78-92FF-2CCC9AF7BF58}"/>
              </a:ext>
            </a:extLst>
          </p:cNvPr>
          <p:cNvSpPr/>
          <p:nvPr/>
        </p:nvSpPr>
        <p:spPr>
          <a:xfrm>
            <a:off x="6696725" y="2861471"/>
            <a:ext cx="4850164" cy="175432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Involves positive self-talk, performers talk to themselves either in their head or out loud as a way of blocking negative self-talk. </a:t>
            </a:r>
          </a:p>
        </p:txBody>
      </p:sp>
      <p:sp>
        <p:nvSpPr>
          <p:cNvPr id="6" name="Rectangle: Rounded Corners 5">
            <a:extLst>
              <a:ext uri="{FF2B5EF4-FFF2-40B4-BE49-F238E27FC236}">
                <a16:creationId xmlns:a16="http://schemas.microsoft.com/office/drawing/2014/main" id="{07E6D2FE-4B2F-4E5B-A460-13871DAF9E05}"/>
              </a:ext>
            </a:extLst>
          </p:cNvPr>
          <p:cNvSpPr/>
          <p:nvPr/>
        </p:nvSpPr>
        <p:spPr>
          <a:xfrm>
            <a:off x="4820597" y="939167"/>
            <a:ext cx="3759692" cy="165124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Used as a confidence boost, I ‘can do’ attitude and approach.</a:t>
            </a:r>
          </a:p>
        </p:txBody>
      </p:sp>
      <p:sp>
        <p:nvSpPr>
          <p:cNvPr id="15" name="Rectangle 14">
            <a:extLst>
              <a:ext uri="{FF2B5EF4-FFF2-40B4-BE49-F238E27FC236}">
                <a16:creationId xmlns:a16="http://schemas.microsoft.com/office/drawing/2014/main" id="{F4F7DFC9-029B-4F12-B5DF-974AB2796F03}"/>
              </a:ext>
            </a:extLst>
          </p:cNvPr>
          <p:cNvSpPr/>
          <p:nvPr/>
        </p:nvSpPr>
        <p:spPr>
          <a:xfrm>
            <a:off x="2491710" y="4579693"/>
            <a:ext cx="2470951" cy="201896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effect of positive thinking increases a performers confidence of performing a skill and an improved execution. </a:t>
            </a:r>
          </a:p>
        </p:txBody>
      </p:sp>
      <p:sp>
        <p:nvSpPr>
          <p:cNvPr id="16" name="TextBox 15">
            <a:extLst>
              <a:ext uri="{FF2B5EF4-FFF2-40B4-BE49-F238E27FC236}">
                <a16:creationId xmlns:a16="http://schemas.microsoft.com/office/drawing/2014/main" id="{90DBE005-2B67-41E8-8B4D-7E4019358E46}"/>
              </a:ext>
            </a:extLst>
          </p:cNvPr>
          <p:cNvSpPr txBox="1"/>
          <p:nvPr/>
        </p:nvSpPr>
        <p:spPr>
          <a:xfrm>
            <a:off x="6764786" y="4811697"/>
            <a:ext cx="4509857" cy="1477328"/>
          </a:xfrm>
          <a:prstGeom prst="rect">
            <a:avLst/>
          </a:prstGeom>
          <a:noFill/>
        </p:spPr>
        <p:txBody>
          <a:bodyPr wrap="square" rtlCol="0">
            <a:spAutoFit/>
          </a:bodyPr>
          <a:lstStyle/>
          <a:p>
            <a:r>
              <a:rPr lang="en-GB" dirty="0"/>
              <a:t>Extension: List 3 sports that could use positive thinking. </a:t>
            </a:r>
          </a:p>
          <a:p>
            <a:endParaRPr lang="en-GB" dirty="0"/>
          </a:p>
          <a:p>
            <a:r>
              <a:rPr lang="en-GB" dirty="0">
                <a:solidFill>
                  <a:srgbClr val="7030A0"/>
                </a:solidFill>
              </a:rPr>
              <a:t>Challenge: Justify why your chosen sports would benefit from positive thinking. </a:t>
            </a:r>
          </a:p>
        </p:txBody>
      </p:sp>
      <p:sp>
        <p:nvSpPr>
          <p:cNvPr id="11" name="Hexagon 10">
            <a:extLst>
              <a:ext uri="{FF2B5EF4-FFF2-40B4-BE49-F238E27FC236}">
                <a16:creationId xmlns:a16="http://schemas.microsoft.com/office/drawing/2014/main" id="{2525AEFE-5F41-4152-A973-F7FD4B6F065E}"/>
              </a:ext>
            </a:extLst>
          </p:cNvPr>
          <p:cNvSpPr/>
          <p:nvPr/>
        </p:nvSpPr>
        <p:spPr>
          <a:xfrm>
            <a:off x="609600" y="1526470"/>
            <a:ext cx="4335284" cy="2744833"/>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Negative self-talk is when you can start to doubt you ability just before taking on a challenging task. Allowing negative thoughts can distract you, upset your focus resulting in performing poorly. </a:t>
            </a:r>
          </a:p>
        </p:txBody>
      </p:sp>
      <p:pic>
        <p:nvPicPr>
          <p:cNvPr id="7" name="Picture 6">
            <a:extLst>
              <a:ext uri="{FF2B5EF4-FFF2-40B4-BE49-F238E27FC236}">
                <a16:creationId xmlns:a16="http://schemas.microsoft.com/office/drawing/2014/main" id="{99C70E69-2F25-4CD5-82E4-99A46084A5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7145" y="820942"/>
            <a:ext cx="2886075" cy="1905000"/>
          </a:xfrm>
          <a:prstGeom prst="rect">
            <a:avLst/>
          </a:prstGeom>
        </p:spPr>
      </p:pic>
      <p:pic>
        <p:nvPicPr>
          <p:cNvPr id="2050" name="Picture 2" descr="Image result for female basketball shot">
            <a:extLst>
              <a:ext uri="{FF2B5EF4-FFF2-40B4-BE49-F238E27FC236}">
                <a16:creationId xmlns:a16="http://schemas.microsoft.com/office/drawing/2014/main" id="{8D05120D-B6FA-4B78-B50B-77698B4D8F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594" y="3902780"/>
            <a:ext cx="1533525" cy="28575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darts">
            <a:extLst>
              <a:ext uri="{FF2B5EF4-FFF2-40B4-BE49-F238E27FC236}">
                <a16:creationId xmlns:a16="http://schemas.microsoft.com/office/drawing/2014/main" id="{FFEF01D2-86ED-4309-8F26-42ACEE5FBB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7943" y="3429000"/>
            <a:ext cx="1811533" cy="1008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579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14BF3-63D0-4FEE-BA82-6574155B68C0}"/>
              </a:ext>
            </a:extLst>
          </p:cNvPr>
          <p:cNvSpPr>
            <a:spLocks noGrp="1"/>
          </p:cNvSpPr>
          <p:nvPr>
            <p:ph type="title"/>
          </p:nvPr>
        </p:nvSpPr>
        <p:spPr/>
        <p:txBody>
          <a:bodyPr>
            <a:normAutofit fontScale="90000"/>
          </a:bodyPr>
          <a:lstStyle/>
          <a:p>
            <a:r>
              <a:rPr lang="en-GB" dirty="0"/>
              <a:t>Lets give it a go… </a:t>
            </a:r>
          </a:p>
        </p:txBody>
      </p:sp>
      <p:sp>
        <p:nvSpPr>
          <p:cNvPr id="3" name="Content Placeholder 2">
            <a:extLst>
              <a:ext uri="{FF2B5EF4-FFF2-40B4-BE49-F238E27FC236}">
                <a16:creationId xmlns:a16="http://schemas.microsoft.com/office/drawing/2014/main" id="{8C86482D-57C1-4DAE-9532-131B7DC122E0}"/>
              </a:ext>
            </a:extLst>
          </p:cNvPr>
          <p:cNvSpPr>
            <a:spLocks noGrp="1"/>
          </p:cNvSpPr>
          <p:nvPr>
            <p:ph idx="1"/>
          </p:nvPr>
        </p:nvSpPr>
        <p:spPr>
          <a:xfrm>
            <a:off x="609600" y="1600200"/>
            <a:ext cx="10972800" cy="4876800"/>
          </a:xfrm>
        </p:spPr>
        <p:txBody>
          <a:bodyPr/>
          <a:lstStyle/>
          <a:p>
            <a:r>
              <a:rPr lang="en-GB" dirty="0"/>
              <a:t>Screw up your bit of paper… </a:t>
            </a:r>
          </a:p>
          <a:p>
            <a:r>
              <a:rPr lang="en-GB" dirty="0"/>
              <a:t>You have 3 attempts to throw it in the bin to get used to it … </a:t>
            </a:r>
          </a:p>
          <a:p>
            <a:r>
              <a:rPr lang="en-GB" dirty="0"/>
              <a:t>Half the class will have 2 attempts without mentally preparing whilst the other half will mentally prepare for one minute. </a:t>
            </a:r>
          </a:p>
          <a:p>
            <a:endParaRPr lang="en-GB" dirty="0"/>
          </a:p>
          <a:p>
            <a:r>
              <a:rPr lang="en-GB" dirty="0"/>
              <a:t>Results?? (What should they be?) </a:t>
            </a:r>
          </a:p>
          <a:p>
            <a:endParaRPr lang="en-GB" dirty="0"/>
          </a:p>
          <a:p>
            <a:r>
              <a:rPr lang="en-GB" dirty="0"/>
              <a:t>Is this what happened??  </a:t>
            </a:r>
          </a:p>
          <a:p>
            <a:endParaRPr lang="en-GB" dirty="0"/>
          </a:p>
        </p:txBody>
      </p:sp>
      <p:pic>
        <p:nvPicPr>
          <p:cNvPr id="5" name="Picture 4">
            <a:extLst>
              <a:ext uri="{FF2B5EF4-FFF2-40B4-BE49-F238E27FC236}">
                <a16:creationId xmlns:a16="http://schemas.microsoft.com/office/drawing/2014/main" id="{D918CE27-4AA3-4832-A2CA-3F1D8EB8A5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4845" y="3511996"/>
            <a:ext cx="2447925" cy="2390775"/>
          </a:xfrm>
          <a:prstGeom prst="rect">
            <a:avLst/>
          </a:prstGeom>
        </p:spPr>
      </p:pic>
      <p:pic>
        <p:nvPicPr>
          <p:cNvPr id="4100" name="Picture 4" descr="Image result for screwed up paper">
            <a:extLst>
              <a:ext uri="{FF2B5EF4-FFF2-40B4-BE49-F238E27FC236}">
                <a16:creationId xmlns:a16="http://schemas.microsoft.com/office/drawing/2014/main" id="{0C132982-C3B9-4BBB-A00F-94A388243E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924" y="4502273"/>
            <a:ext cx="2019300"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7223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681</Words>
  <Application>Microsoft Office PowerPoint</Application>
  <PresentationFormat>Widescreen</PresentationFormat>
  <Paragraphs>73</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Theme</vt:lpstr>
      <vt:lpstr>2.2 SPORT PSYCHOLOGY</vt:lpstr>
      <vt:lpstr>PowerPoint Presentation</vt:lpstr>
      <vt:lpstr>Tier 2 Word: Execution </vt:lpstr>
      <vt:lpstr>Metal Preparation </vt:lpstr>
      <vt:lpstr>Imagery</vt:lpstr>
      <vt:lpstr>Mental Rehearsal </vt:lpstr>
      <vt:lpstr>Selective Attention </vt:lpstr>
      <vt:lpstr>Positive Thinking </vt:lpstr>
      <vt:lpstr>Lets give it a go… </vt:lpstr>
      <vt:lpstr>Exam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dc:title>
  <dc:creator>Amber Foord</dc:creator>
  <cp:lastModifiedBy>Amber Foord</cp:lastModifiedBy>
  <cp:revision>22</cp:revision>
  <dcterms:created xsi:type="dcterms:W3CDTF">2020-03-26T10:42:59Z</dcterms:created>
  <dcterms:modified xsi:type="dcterms:W3CDTF">2020-04-01T09:15:11Z</dcterms:modified>
</cp:coreProperties>
</file>