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B0B16-7CD7-4ED8-A5D2-7BE481BA0D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463658-29D7-4A3D-87A2-DD07826237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97F48-89E5-43A4-A62D-258F16114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EB9AB5-BA20-4A60-8209-8AA15179683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24/01/2022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1112A-8AA6-4CEA-8C2C-9C33C14CF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87447-CF58-4D44-86E8-C582AD8D6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5B56ED-726E-4CB5-AC2A-5CB72A4E04E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584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B4807-E354-419A-A6C5-A3ED2165F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D5B3D7-E046-405A-AAD8-94BF2C8093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799D4-995E-4BC5-9606-A8CFECB27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EB9AB5-BA20-4A60-8209-8AA15179683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24/01/2022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9D970-2A2E-458C-A216-105A8D52F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6DB76-2499-4A00-A29D-CF4153D16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5B56ED-726E-4CB5-AC2A-5CB72A4E04E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69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28A523-000A-403F-A6B8-38D084A973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CD5905-C8A3-4252-A33F-41B8FFCABD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6FE6A-D0BE-4EAC-ACA5-06C588D9B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EB9AB5-BA20-4A60-8209-8AA15179683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24/01/2022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D16C8-57CF-4062-8B63-C8779002C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7A1F4-D49D-443E-9294-B08DDAD4D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5B56ED-726E-4CB5-AC2A-5CB72A4E04E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8744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58608E-4CC7-8D45-83D0-60887B48B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1/24/2022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A5ADD4-AB7E-BB40-9569-8E7211ACFB6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1134534" y="1600201"/>
            <a:ext cx="9469967" cy="4481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Content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1772094" y="658814"/>
            <a:ext cx="8832407" cy="9413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Page Heading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90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BC822-5FAD-4C7E-8957-D050952BB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89661-7F9A-4488-950B-C7F4EDDEB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1EC57-913E-4E81-9369-93ABCE4FE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EB9AB5-BA20-4A60-8209-8AA15179683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24/01/2022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99F0D-C18F-484A-A448-99B773EF7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D44C7-97B2-437C-A713-C1D016D78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5B56ED-726E-4CB5-AC2A-5CB72A4E04E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1752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D6F14-BB14-4369-A894-9152FAE06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A72B6-2B98-49E9-ABE6-AAF75768B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38106-03C9-4AB4-801A-8423D9308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EB9AB5-BA20-4A60-8209-8AA15179683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24/01/2022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FAD0F-CBE7-4E29-B197-D4DFC0425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55AB0-428C-453D-A242-9C5521A23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5B56ED-726E-4CB5-AC2A-5CB72A4E04E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7889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7437E-468C-4F2E-8876-2F27C46DE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D4A74-AE0B-4C69-842C-CCCFB7A27D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3B20E-BD1F-44B0-A94B-EE29378D18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B3BD06-93BA-473E-B72C-80372F24C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EB9AB5-BA20-4A60-8209-8AA15179683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24/01/2022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837D3-0943-4A13-9F16-247323D2E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2F2981-3DDD-4DF0-95C9-7EFE20C3F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5B56ED-726E-4CB5-AC2A-5CB72A4E04E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519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7F74E-90FD-487E-8BF3-82B77C881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AC79EC-8E81-42B0-86FD-7A2EDD53B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3F6CD9-B57B-45FC-A6DB-4EB75868C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BB5B94-7D89-4434-8F5D-517F91617A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CCBF9A-11EE-498D-99FF-DCFD4CA4D8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0A2AFC-9431-40BF-B73F-8B5A3D8B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EB9AB5-BA20-4A60-8209-8AA15179683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24/01/2022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D561C2-3CBD-4D0E-AF88-CC4FA6054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B7E009-806F-4081-B842-7BFAF4F27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5B56ED-726E-4CB5-AC2A-5CB72A4E04E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5988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539D9-89C8-4480-A0E5-BBE654658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E84811-5D13-422E-91DB-AFF5D56C4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EB9AB5-BA20-4A60-8209-8AA15179683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24/01/2022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36BE4F-5D9E-4A6F-A1F5-CC4C43331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E10C64-0316-4005-AF84-07E4341CE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5B56ED-726E-4CB5-AC2A-5CB72A4E04E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747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896FBC-273F-42C8-AD53-125B9BC4D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EB9AB5-BA20-4A60-8209-8AA15179683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24/01/2022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642952-853D-49F7-B866-44C13DAAA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852545-8514-4FA4-95CB-223AB3D8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5B56ED-726E-4CB5-AC2A-5CB72A4E04E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5825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F1A3C-8424-486E-B252-059DD2354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AEFFA-05CF-4455-8E24-93DC3DF7C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FED3A3-7D47-4C15-A7C0-50E60BAD52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C2BB78-C15F-4482-B398-12CD6AE30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EB9AB5-BA20-4A60-8209-8AA15179683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24/01/2022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CEC72B-B6DD-4FFE-A57F-7258E651A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F5F82-DF22-4355-8ACC-4A84AFA95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5B56ED-726E-4CB5-AC2A-5CB72A4E04E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8336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480BE-D4A7-4268-A7A6-1AE463888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87633E-25C6-4C49-9C0B-54D14B0BBA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769585-CB3A-48BD-8E19-ED3709DB3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BEA1C-4B04-45E1-8AC0-BC1FFF9E5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EB9AB5-BA20-4A60-8209-8AA15179683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24/01/2022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B24F62-2A3C-46C8-81CC-3C172DB6C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C7264F-0CC2-4516-A23D-6BEA1B3AE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5B56ED-726E-4CB5-AC2A-5CB72A4E04E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593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3787CD-D598-49A9-84F1-1B75229A9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FAAF63-B587-4B6C-8782-97A14A1B3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5E9C1-82E3-41CC-9838-E1AAA2A15E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EB9AB5-BA20-4A60-8209-8AA15179683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24/01/2022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2D53C-D499-468C-B1E6-6F1754488A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16AD2-0DE5-4105-91E8-06FA4A42E7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5B56ED-726E-4CB5-AC2A-5CB72A4E04E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6304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word of the wee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74" y="8708"/>
            <a:ext cx="3907245" cy="2930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82696" y="122986"/>
            <a:ext cx="755186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Every week you will be explicitly taught a different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‘Word of the Week’.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This may be a word you know, a word you recognise but don’t know, or a word which is completely new to you.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This is to 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enrich your vocabulary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, improve your understanding / comprehension, and make your writing and expression more sophisticated.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Your challenge is to use these words accurately in as many of your lessons as possible. There are achievement points for being able to 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accurately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and effectively use these words.</a:t>
            </a:r>
          </a:p>
        </p:txBody>
      </p:sp>
    </p:spTree>
    <p:extLst>
      <p:ext uri="{BB962C8B-B14F-4D97-AF65-F5344CB8AC3E}">
        <p14:creationId xmlns:p14="http://schemas.microsoft.com/office/powerpoint/2010/main" val="3476651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89921" y="111919"/>
            <a:ext cx="8832407" cy="941387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Century Gothic" panose="020B0502020202020204" pitchFamily="34" charset="0"/>
              </a:rPr>
              <a:t>Vocabulary Pyramid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2263239" y="125775"/>
            <a:ext cx="9591304" cy="6468990"/>
          </a:xfrm>
          <a:prstGeom prst="triangle">
            <a:avLst>
              <a:gd name="adj" fmla="val 49180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146766" y="2625635"/>
            <a:ext cx="3683725" cy="130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73188" y="4551647"/>
            <a:ext cx="6611783" cy="357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63836" y="1053306"/>
            <a:ext cx="1246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Tier 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01175" y="3032549"/>
            <a:ext cx="1246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Tier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378" y="5190991"/>
            <a:ext cx="1246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Tier 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77491" y="5129436"/>
            <a:ext cx="70119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Everyday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talk - commonly-used, high frequency words which you were taught when you were young e.g. ‘other’, ‘looked’, ‘under’, ‘number’, ‘water’, ‘could’, sentence’, ‘land’.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23445" y="2984738"/>
            <a:ext cx="39988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Academic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language which appears </a:t>
            </a: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across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the curriculum, or any words which aren’t tier 1 or 3 - more sophisticated but still fairly common, e.g. ‘beneficial’, ‘required’, ‘maintain’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23626" y="1396061"/>
            <a:ext cx="276932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Subject-specific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technical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language, taught in specific subject areas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eg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 ‘polynomial,  ‘photosynthesis, ‘metaphor’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3409" y="813824"/>
            <a:ext cx="361564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There are around 1,000,000 words in the English Language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You are being taught Tier 2 words and their meanings, in order to enrich your vocabulary</a:t>
            </a:r>
          </a:p>
        </p:txBody>
      </p:sp>
    </p:spTree>
    <p:extLst>
      <p:ext uri="{BB962C8B-B14F-4D97-AF65-F5344CB8AC3E}">
        <p14:creationId xmlns:p14="http://schemas.microsoft.com/office/powerpoint/2010/main" val="152513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32DB5CE-A5E0-4D95-BFA4-9477B164BFF9}"/>
              </a:ext>
            </a:extLst>
          </p:cNvPr>
          <p:cNvSpPr txBox="1">
            <a:spLocks/>
          </p:cNvSpPr>
          <p:nvPr/>
        </p:nvSpPr>
        <p:spPr>
          <a:xfrm>
            <a:off x="145143" y="162579"/>
            <a:ext cx="10972800" cy="68728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Tutor Literacy Activities- Word of the Week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0AB6E80-0D05-4394-8203-7524DE9B864A}"/>
              </a:ext>
            </a:extLst>
          </p:cNvPr>
          <p:cNvSpPr txBox="1">
            <a:spLocks/>
          </p:cNvSpPr>
          <p:nvPr/>
        </p:nvSpPr>
        <p:spPr>
          <a:xfrm>
            <a:off x="725715" y="1349829"/>
            <a:ext cx="4238171" cy="498170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Each week you will write your word of the week here in your planner.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Ensure you have your planner out at the start of every lesson and are trying to use it accurately in as many of your subjects as possible!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You will be awarded by your teacher for this.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Wingdings" panose="05000000000000000000" pitchFamily="2" charset="2"/>
              </a:rPr>
              <a:t>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IMG_5016.JPG">
            <a:extLst>
              <a:ext uri="{FF2B5EF4-FFF2-40B4-BE49-F238E27FC236}">
                <a16:creationId xmlns:a16="http://schemas.microsoft.com/office/drawing/2014/main" id="{69F8A073-8393-48F3-8F83-8255052E50C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8" t="7566" b="6303"/>
          <a:stretch/>
        </p:blipFill>
        <p:spPr>
          <a:xfrm>
            <a:off x="5288793" y="1576941"/>
            <a:ext cx="6590943" cy="445997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22326AD-0529-43C9-AED2-913D651CCEDD}"/>
              </a:ext>
            </a:extLst>
          </p:cNvPr>
          <p:cNvCxnSpPr>
            <a:cxnSpLocks/>
          </p:cNvCxnSpPr>
          <p:nvPr/>
        </p:nvCxnSpPr>
        <p:spPr>
          <a:xfrm>
            <a:off x="4770361" y="2889020"/>
            <a:ext cx="4315582" cy="12330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31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32DB5CE-A5E0-4D95-BFA4-9477B164BFF9}"/>
              </a:ext>
            </a:extLst>
          </p:cNvPr>
          <p:cNvSpPr txBox="1">
            <a:spLocks/>
          </p:cNvSpPr>
          <p:nvPr/>
        </p:nvSpPr>
        <p:spPr>
          <a:xfrm>
            <a:off x="145143" y="162579"/>
            <a:ext cx="10972800" cy="68728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Word 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of the 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Week- T1A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1085" y="1385729"/>
            <a:ext cx="9073651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i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Consolidate</a:t>
            </a:r>
            <a:r>
              <a:rPr kumimoji="0" lang="en-GB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 your understanding</a:t>
            </a:r>
            <a:r>
              <a:rPr kumimoji="0" lang="en-GB" sz="2000" b="0" i="1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 </a:t>
            </a:r>
            <a:r>
              <a:rPr kumimoji="0" lang="en-GB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of the following words of the week from T1A.</a:t>
            </a:r>
            <a:r>
              <a:rPr kumimoji="0" lang="en-GB" sz="2000" b="0" i="1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Check you can remember: the definition, the word class and whether you can use it accurately in a sentence.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0" i="1" baseline="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>
                <a:solidFill>
                  <a:srgbClr val="FF0000"/>
                </a:solidFill>
                <a:latin typeface="Century Gothic" panose="020B0502020202020204" pitchFamily="34" charset="0"/>
              </a:rPr>
              <a:t>r</a:t>
            </a:r>
            <a:r>
              <a:rPr lang="en-GB" sz="2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esilient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noProof="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consent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>
                <a:solidFill>
                  <a:srgbClr val="FF0000"/>
                </a:solidFill>
                <a:latin typeface="Century Gothic" panose="020B0502020202020204" pitchFamily="34" charset="0"/>
              </a:rPr>
              <a:t>p</a:t>
            </a:r>
            <a:r>
              <a:rPr kumimoji="0" lang="en-GB" sz="2800" b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rejudice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>
                <a:solidFill>
                  <a:srgbClr val="FF0000"/>
                </a:solidFill>
                <a:latin typeface="Century Gothic" panose="020B0502020202020204" pitchFamily="34" charset="0"/>
              </a:rPr>
              <a:t>p</a:t>
            </a:r>
            <a:r>
              <a:rPr lang="en-GB" sz="2800" noProof="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olyglot</a:t>
            </a:r>
            <a:endParaRPr lang="en-GB" sz="2800" noProof="0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li</a:t>
            </a:r>
            <a:r>
              <a:rPr kumimoji="0" lang="en-GB" sz="2800" b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berty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>
                <a:solidFill>
                  <a:srgbClr val="FF0000"/>
                </a:solidFill>
                <a:latin typeface="Century Gothic" panose="020B0502020202020204" pitchFamily="34" charset="0"/>
              </a:rPr>
              <a:t>i</a:t>
            </a:r>
            <a:r>
              <a:rPr lang="en-GB" sz="2800" noProof="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nequality</a:t>
            </a:r>
            <a:endParaRPr lang="en-GB" sz="2800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equilibrium </a:t>
            </a:r>
            <a:endParaRPr lang="en-GB" sz="2800" noProof="0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Image result for word of the wee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731" y="5136"/>
            <a:ext cx="1695269" cy="127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399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32DB5CE-A5E0-4D95-BFA4-9477B164BFF9}"/>
              </a:ext>
            </a:extLst>
          </p:cNvPr>
          <p:cNvSpPr txBox="1">
            <a:spLocks/>
          </p:cNvSpPr>
          <p:nvPr/>
        </p:nvSpPr>
        <p:spPr>
          <a:xfrm>
            <a:off x="145143" y="162579"/>
            <a:ext cx="10972800" cy="687288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Tutor Literacy Activities- Shout outs from T1A!</a:t>
            </a:r>
          </a:p>
        </p:txBody>
      </p:sp>
      <p:sp>
        <p:nvSpPr>
          <p:cNvPr id="18" name="Star: 5 Points 8">
            <a:extLst>
              <a:ext uri="{FF2B5EF4-FFF2-40B4-BE49-F238E27FC236}">
                <a16:creationId xmlns:a16="http://schemas.microsoft.com/office/drawing/2014/main" id="{06704AA9-3E6B-41DE-AB03-20F4BBCF43F8}"/>
              </a:ext>
            </a:extLst>
          </p:cNvPr>
          <p:cNvSpPr/>
          <p:nvPr/>
        </p:nvSpPr>
        <p:spPr>
          <a:xfrm rot="849618">
            <a:off x="11141605" y="3667706"/>
            <a:ext cx="942548" cy="998759"/>
          </a:xfrm>
          <a:prstGeom prst="star5">
            <a:avLst/>
          </a:prstGeom>
          <a:solidFill>
            <a:srgbClr val="E45F3C">
              <a:lumMod val="40000"/>
              <a:lumOff val="60000"/>
            </a:srgbClr>
          </a:solidFill>
          <a:ln w="19050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9" name="Star: 5 Points 4">
            <a:extLst>
              <a:ext uri="{FF2B5EF4-FFF2-40B4-BE49-F238E27FC236}">
                <a16:creationId xmlns:a16="http://schemas.microsoft.com/office/drawing/2014/main" id="{4F04279A-EF90-4CD2-ACEE-E6CF008894FA}"/>
              </a:ext>
            </a:extLst>
          </p:cNvPr>
          <p:cNvSpPr/>
          <p:nvPr/>
        </p:nvSpPr>
        <p:spPr>
          <a:xfrm>
            <a:off x="10050833" y="93109"/>
            <a:ext cx="1905639" cy="1939637"/>
          </a:xfrm>
          <a:prstGeom prst="star5">
            <a:avLst/>
          </a:prstGeom>
          <a:solidFill>
            <a:srgbClr val="FFC000"/>
          </a:solidFill>
          <a:ln w="19050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0" name="Star: 5 Points 5">
            <a:extLst>
              <a:ext uri="{FF2B5EF4-FFF2-40B4-BE49-F238E27FC236}">
                <a16:creationId xmlns:a16="http://schemas.microsoft.com/office/drawing/2014/main" id="{4EC44212-DB96-4AF7-8CC0-F4A38A809D39}"/>
              </a:ext>
            </a:extLst>
          </p:cNvPr>
          <p:cNvSpPr/>
          <p:nvPr/>
        </p:nvSpPr>
        <p:spPr>
          <a:xfrm>
            <a:off x="10050833" y="4672853"/>
            <a:ext cx="1905639" cy="1939637"/>
          </a:xfrm>
          <a:prstGeom prst="star5">
            <a:avLst/>
          </a:prstGeom>
          <a:solidFill>
            <a:srgbClr val="FFFF00"/>
          </a:solidFill>
          <a:ln w="19050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1" name="Star: 5 Points 6">
            <a:extLst>
              <a:ext uri="{FF2B5EF4-FFF2-40B4-BE49-F238E27FC236}">
                <a16:creationId xmlns:a16="http://schemas.microsoft.com/office/drawing/2014/main" id="{BC89805F-F2C0-4340-9473-A7EB21EDCF1A}"/>
              </a:ext>
            </a:extLst>
          </p:cNvPr>
          <p:cNvSpPr/>
          <p:nvPr/>
        </p:nvSpPr>
        <p:spPr>
          <a:xfrm rot="849618">
            <a:off x="10418619" y="1966122"/>
            <a:ext cx="1537854" cy="1400531"/>
          </a:xfrm>
          <a:prstGeom prst="star5">
            <a:avLst/>
          </a:prstGeom>
          <a:solidFill>
            <a:srgbClr val="FFFF00"/>
          </a:solidFill>
          <a:ln w="19050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2" name="Star: 5 Points 7">
            <a:extLst>
              <a:ext uri="{FF2B5EF4-FFF2-40B4-BE49-F238E27FC236}">
                <a16:creationId xmlns:a16="http://schemas.microsoft.com/office/drawing/2014/main" id="{C3837955-1BCE-444D-9B15-18E47F971360}"/>
              </a:ext>
            </a:extLst>
          </p:cNvPr>
          <p:cNvSpPr/>
          <p:nvPr/>
        </p:nvSpPr>
        <p:spPr>
          <a:xfrm rot="20292413">
            <a:off x="9501745" y="3105494"/>
            <a:ext cx="1537854" cy="1400531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C000"/>
          </a:solidFill>
          <a:ln w="19050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3" name="Star: 5 Points 9">
            <a:extLst>
              <a:ext uri="{FF2B5EF4-FFF2-40B4-BE49-F238E27FC236}">
                <a16:creationId xmlns:a16="http://schemas.microsoft.com/office/drawing/2014/main" id="{0B85253B-5ADE-4AA2-8D9A-AA9F323FA806}"/>
              </a:ext>
            </a:extLst>
          </p:cNvPr>
          <p:cNvSpPr/>
          <p:nvPr/>
        </p:nvSpPr>
        <p:spPr>
          <a:xfrm rot="849618">
            <a:off x="9220278" y="5541322"/>
            <a:ext cx="942548" cy="998760"/>
          </a:xfrm>
          <a:prstGeom prst="star5">
            <a:avLst/>
          </a:prstGeom>
          <a:solidFill>
            <a:srgbClr val="E45F3C">
              <a:lumMod val="40000"/>
              <a:lumOff val="60000"/>
            </a:srgbClr>
          </a:solidFill>
          <a:ln w="19050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4" name="Star: 5 Points 10">
            <a:extLst>
              <a:ext uri="{FF2B5EF4-FFF2-40B4-BE49-F238E27FC236}">
                <a16:creationId xmlns:a16="http://schemas.microsoft.com/office/drawing/2014/main" id="{39714772-D404-43F6-85C4-A925E5969283}"/>
              </a:ext>
            </a:extLst>
          </p:cNvPr>
          <p:cNvSpPr/>
          <p:nvPr/>
        </p:nvSpPr>
        <p:spPr>
          <a:xfrm rot="849618">
            <a:off x="9169039" y="4346810"/>
            <a:ext cx="942548" cy="998760"/>
          </a:xfrm>
          <a:prstGeom prst="star5">
            <a:avLst/>
          </a:prstGeom>
          <a:solidFill>
            <a:srgbClr val="E45F3C">
              <a:lumMod val="60000"/>
              <a:lumOff val="40000"/>
            </a:srgbClr>
          </a:solidFill>
          <a:ln w="19050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5" name="7-Point Star 24"/>
          <p:cNvSpPr/>
          <p:nvPr/>
        </p:nvSpPr>
        <p:spPr>
          <a:xfrm>
            <a:off x="4957074" y="666806"/>
            <a:ext cx="5313598" cy="3959403"/>
          </a:xfrm>
          <a:prstGeom prst="star7">
            <a:avLst/>
          </a:prstGeom>
          <a:solidFill>
            <a:srgbClr val="E9943A">
              <a:lumMod val="40000"/>
              <a:lumOff val="60000"/>
            </a:srgbClr>
          </a:solidFill>
          <a:ln w="19050" cap="rnd" cmpd="sng" algn="ctr">
            <a:solidFill>
              <a:srgbClr val="B3116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kern="0" dirty="0">
              <a:solidFill>
                <a:prstClr val="black"/>
              </a:solidFill>
              <a:latin typeface="Century Gothic" panose="020B050202020202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Literacy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Stars of the Week: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Giancarlo (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9RO)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Josie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(11TE- nominated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by MFL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!)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prstClr val="black"/>
                </a:solidFill>
                <a:latin typeface="Century Gothic" panose="020B0502020202020204"/>
              </a:rPr>
              <a:t>Rocco (8BA- nominated by Drama!)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7-Point Star 25"/>
          <p:cNvSpPr/>
          <p:nvPr/>
        </p:nvSpPr>
        <p:spPr>
          <a:xfrm>
            <a:off x="-488979" y="666805"/>
            <a:ext cx="6236636" cy="5244138"/>
          </a:xfrm>
          <a:prstGeom prst="star7">
            <a:avLst/>
          </a:prstGeom>
          <a:solidFill>
            <a:srgbClr val="E45F3C">
              <a:lumMod val="40000"/>
              <a:lumOff val="60000"/>
            </a:srgbClr>
          </a:solidFill>
          <a:ln w="19050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U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sed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Tier 2 Vocab during lessons and tutor: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Adrian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8TE)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Liam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(8FR)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Peter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(8KO)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Aimee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(8KO)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Josh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(10BA)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Dawid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(10BA)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Jean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(10BA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Matilda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(9JP)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Amara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(9JP)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Eoin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(10KO)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Josh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(10KO)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7" name="7-Point Star 16">
            <a:extLst>
              <a:ext uri="{FF2B5EF4-FFF2-40B4-BE49-F238E27FC236}">
                <a16:creationId xmlns:a16="http://schemas.microsoft.com/office/drawing/2014/main" id="{46A2BC8E-CEA6-4003-A452-BA5C520F2838}"/>
              </a:ext>
            </a:extLst>
          </p:cNvPr>
          <p:cNvSpPr/>
          <p:nvPr/>
        </p:nvSpPr>
        <p:spPr>
          <a:xfrm>
            <a:off x="4598620" y="4099752"/>
            <a:ext cx="3602775" cy="2682906"/>
          </a:xfrm>
          <a:prstGeom prst="star7">
            <a:avLst/>
          </a:prstGeom>
          <a:solidFill>
            <a:schemeClr val="accent4">
              <a:lumMod val="40000"/>
              <a:lumOff val="60000"/>
            </a:schemeClr>
          </a:solidFill>
          <a:ln w="19050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Remember- Harry Potter Studios Literacy trip is on Tuesday 5</a:t>
            </a:r>
            <a:r>
              <a:rPr kumimoji="0" lang="en-US" sz="1800" b="1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th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July!  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628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32DB5CE-A5E0-4D95-BFA4-9477B164BFF9}"/>
              </a:ext>
            </a:extLst>
          </p:cNvPr>
          <p:cNvSpPr txBox="1">
            <a:spLocks/>
          </p:cNvSpPr>
          <p:nvPr/>
        </p:nvSpPr>
        <p:spPr>
          <a:xfrm>
            <a:off x="145143" y="162579"/>
            <a:ext cx="10972800" cy="68728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Word 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of the 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Week- T1B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1085" y="1385729"/>
            <a:ext cx="9073651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Consolidate your understanding of the following words of the week from T1B.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Check you can remember: the definition, the word class and whether you can use it accurately in a sentence.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>
                <a:solidFill>
                  <a:srgbClr val="FF0000"/>
                </a:solidFill>
                <a:latin typeface="Century Gothic" panose="020B0502020202020204" pitchFamily="34" charset="0"/>
              </a:rPr>
              <a:t>c</a:t>
            </a:r>
            <a:r>
              <a:rPr lang="en-GB" sz="2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onsolidate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>
                <a:solidFill>
                  <a:srgbClr val="FF0000"/>
                </a:solidFill>
                <a:latin typeface="Century Gothic" panose="020B0502020202020204" pitchFamily="34" charset="0"/>
              </a:rPr>
              <a:t>c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onscience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>
                <a:solidFill>
                  <a:srgbClr val="FF0000"/>
                </a:solidFill>
                <a:latin typeface="Century Gothic" panose="020B0502020202020204" pitchFamily="34" charset="0"/>
              </a:rPr>
              <a:t>c</a:t>
            </a:r>
            <a:r>
              <a:rPr lang="en-GB" sz="2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onsequence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conclude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conduct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concede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contemporary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</a:p>
        </p:txBody>
      </p:sp>
      <p:pic>
        <p:nvPicPr>
          <p:cNvPr id="6" name="Picture 2" descr="Image result for word of the wee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731" y="5136"/>
            <a:ext cx="1695269" cy="127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380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32DB5CE-A5E0-4D95-BFA4-9477B164BFF9}"/>
              </a:ext>
            </a:extLst>
          </p:cNvPr>
          <p:cNvSpPr txBox="1">
            <a:spLocks/>
          </p:cNvSpPr>
          <p:nvPr/>
        </p:nvSpPr>
        <p:spPr>
          <a:xfrm>
            <a:off x="145143" y="162579"/>
            <a:ext cx="10972800" cy="68728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Tutor Literacy Activities- Shout outs from 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T1B!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18" name="Star: 5 Points 8">
            <a:extLst>
              <a:ext uri="{FF2B5EF4-FFF2-40B4-BE49-F238E27FC236}">
                <a16:creationId xmlns:a16="http://schemas.microsoft.com/office/drawing/2014/main" id="{06704AA9-3E6B-41DE-AB03-20F4BBCF43F8}"/>
              </a:ext>
            </a:extLst>
          </p:cNvPr>
          <p:cNvSpPr/>
          <p:nvPr/>
        </p:nvSpPr>
        <p:spPr>
          <a:xfrm rot="849618">
            <a:off x="11141605" y="3667706"/>
            <a:ext cx="942548" cy="998759"/>
          </a:xfrm>
          <a:prstGeom prst="star5">
            <a:avLst/>
          </a:prstGeom>
          <a:solidFill>
            <a:srgbClr val="E45F3C">
              <a:lumMod val="40000"/>
              <a:lumOff val="60000"/>
            </a:srgbClr>
          </a:solidFill>
          <a:ln w="19050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9" name="Star: 5 Points 4">
            <a:extLst>
              <a:ext uri="{FF2B5EF4-FFF2-40B4-BE49-F238E27FC236}">
                <a16:creationId xmlns:a16="http://schemas.microsoft.com/office/drawing/2014/main" id="{4F04279A-EF90-4CD2-ACEE-E6CF008894FA}"/>
              </a:ext>
            </a:extLst>
          </p:cNvPr>
          <p:cNvSpPr/>
          <p:nvPr/>
        </p:nvSpPr>
        <p:spPr>
          <a:xfrm>
            <a:off x="10219434" y="250636"/>
            <a:ext cx="1905639" cy="1939637"/>
          </a:xfrm>
          <a:prstGeom prst="star5">
            <a:avLst/>
          </a:prstGeom>
          <a:solidFill>
            <a:srgbClr val="FFC000"/>
          </a:solidFill>
          <a:ln w="19050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0" name="Star: 5 Points 5">
            <a:extLst>
              <a:ext uri="{FF2B5EF4-FFF2-40B4-BE49-F238E27FC236}">
                <a16:creationId xmlns:a16="http://schemas.microsoft.com/office/drawing/2014/main" id="{4EC44212-DB96-4AF7-8CC0-F4A38A809D39}"/>
              </a:ext>
            </a:extLst>
          </p:cNvPr>
          <p:cNvSpPr/>
          <p:nvPr/>
        </p:nvSpPr>
        <p:spPr>
          <a:xfrm>
            <a:off x="10050833" y="4672853"/>
            <a:ext cx="1905639" cy="1939637"/>
          </a:xfrm>
          <a:prstGeom prst="star5">
            <a:avLst/>
          </a:prstGeom>
          <a:solidFill>
            <a:srgbClr val="FFFF00"/>
          </a:solidFill>
          <a:ln w="19050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1" name="Star: 5 Points 6">
            <a:extLst>
              <a:ext uri="{FF2B5EF4-FFF2-40B4-BE49-F238E27FC236}">
                <a16:creationId xmlns:a16="http://schemas.microsoft.com/office/drawing/2014/main" id="{BC89805F-F2C0-4340-9473-A7EB21EDCF1A}"/>
              </a:ext>
            </a:extLst>
          </p:cNvPr>
          <p:cNvSpPr/>
          <p:nvPr/>
        </p:nvSpPr>
        <p:spPr>
          <a:xfrm rot="849618">
            <a:off x="10418619" y="1966122"/>
            <a:ext cx="1537854" cy="1400531"/>
          </a:xfrm>
          <a:prstGeom prst="star5">
            <a:avLst/>
          </a:prstGeom>
          <a:solidFill>
            <a:srgbClr val="FFFF00"/>
          </a:solidFill>
          <a:ln w="19050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2" name="Star: 5 Points 7">
            <a:extLst>
              <a:ext uri="{FF2B5EF4-FFF2-40B4-BE49-F238E27FC236}">
                <a16:creationId xmlns:a16="http://schemas.microsoft.com/office/drawing/2014/main" id="{C3837955-1BCE-444D-9B15-18E47F971360}"/>
              </a:ext>
            </a:extLst>
          </p:cNvPr>
          <p:cNvSpPr/>
          <p:nvPr/>
        </p:nvSpPr>
        <p:spPr>
          <a:xfrm rot="20292413">
            <a:off x="9501745" y="3105494"/>
            <a:ext cx="1537854" cy="1400531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C000"/>
          </a:solidFill>
          <a:ln w="19050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3" name="Star: 5 Points 9">
            <a:extLst>
              <a:ext uri="{FF2B5EF4-FFF2-40B4-BE49-F238E27FC236}">
                <a16:creationId xmlns:a16="http://schemas.microsoft.com/office/drawing/2014/main" id="{0B85253B-5ADE-4AA2-8D9A-AA9F323FA806}"/>
              </a:ext>
            </a:extLst>
          </p:cNvPr>
          <p:cNvSpPr/>
          <p:nvPr/>
        </p:nvSpPr>
        <p:spPr>
          <a:xfrm rot="849618">
            <a:off x="9220278" y="5541322"/>
            <a:ext cx="942548" cy="998760"/>
          </a:xfrm>
          <a:prstGeom prst="star5">
            <a:avLst/>
          </a:prstGeom>
          <a:solidFill>
            <a:srgbClr val="E45F3C">
              <a:lumMod val="40000"/>
              <a:lumOff val="60000"/>
            </a:srgbClr>
          </a:solidFill>
          <a:ln w="19050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4" name="Star: 5 Points 10">
            <a:extLst>
              <a:ext uri="{FF2B5EF4-FFF2-40B4-BE49-F238E27FC236}">
                <a16:creationId xmlns:a16="http://schemas.microsoft.com/office/drawing/2014/main" id="{39714772-D404-43F6-85C4-A925E5969283}"/>
              </a:ext>
            </a:extLst>
          </p:cNvPr>
          <p:cNvSpPr/>
          <p:nvPr/>
        </p:nvSpPr>
        <p:spPr>
          <a:xfrm rot="849618">
            <a:off x="9169039" y="4346810"/>
            <a:ext cx="942548" cy="998760"/>
          </a:xfrm>
          <a:prstGeom prst="star5">
            <a:avLst/>
          </a:prstGeom>
          <a:solidFill>
            <a:srgbClr val="E45F3C">
              <a:lumMod val="60000"/>
              <a:lumOff val="40000"/>
            </a:srgbClr>
          </a:solidFill>
          <a:ln w="19050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5" name="7-Point Star 24"/>
          <p:cNvSpPr/>
          <p:nvPr/>
        </p:nvSpPr>
        <p:spPr>
          <a:xfrm>
            <a:off x="4957074" y="666806"/>
            <a:ext cx="5313598" cy="3959403"/>
          </a:xfrm>
          <a:prstGeom prst="star7">
            <a:avLst/>
          </a:prstGeom>
          <a:solidFill>
            <a:srgbClr val="E9943A">
              <a:lumMod val="40000"/>
              <a:lumOff val="60000"/>
            </a:srgbClr>
          </a:solidFill>
          <a:ln w="19050" cap="rnd" cmpd="sng" algn="ctr">
            <a:solidFill>
              <a:srgbClr val="B3116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Literacy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Stars of the Week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solidFill>
                  <a:prstClr val="black"/>
                </a:solidFill>
                <a:latin typeface="Century Gothic" panose="020B0502020202020204"/>
              </a:rPr>
              <a:t>Alan </a:t>
            </a:r>
            <a:r>
              <a:rPr lang="en-US" sz="2000" kern="0" dirty="0" smtClean="0">
                <a:solidFill>
                  <a:prstClr val="black"/>
                </a:solidFill>
                <a:latin typeface="Century Gothic" panose="020B0502020202020204"/>
              </a:rPr>
              <a:t>and 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Sam</a:t>
            </a:r>
            <a:r>
              <a:rPr kumimoji="0" lang="en-US" sz="2000" i="0" u="none" strike="noStrike" kern="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(Nominated by Geography!)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7-Point Star 25"/>
          <p:cNvSpPr/>
          <p:nvPr/>
        </p:nvSpPr>
        <p:spPr>
          <a:xfrm>
            <a:off x="-656722" y="666806"/>
            <a:ext cx="6654648" cy="5690452"/>
          </a:xfrm>
          <a:prstGeom prst="star7">
            <a:avLst/>
          </a:prstGeom>
          <a:solidFill>
            <a:srgbClr val="E45F3C">
              <a:lumMod val="40000"/>
              <a:lumOff val="60000"/>
            </a:srgbClr>
          </a:solidFill>
          <a:ln w="19050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Used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Tier 2 Vocab during lessons and tutor: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Lucy B (8KO)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prstClr val="black"/>
                </a:solidFill>
                <a:latin typeface="Century Gothic" panose="020B0502020202020204"/>
              </a:rPr>
              <a:t>Shay B (9BA)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Peter B (8KO)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err="1" smtClean="0">
                <a:solidFill>
                  <a:prstClr val="black"/>
                </a:solidFill>
                <a:latin typeface="Century Gothic" panose="020B0502020202020204"/>
              </a:rPr>
              <a:t>Iga</a:t>
            </a:r>
            <a:r>
              <a:rPr lang="en-US" kern="0" dirty="0" smtClean="0">
                <a:solidFill>
                  <a:prstClr val="black"/>
                </a:solidFill>
                <a:latin typeface="Century Gothic" panose="020B0502020202020204"/>
              </a:rPr>
              <a:t> G (8KO)</a:t>
            </a:r>
            <a:br>
              <a:rPr lang="en-US" kern="0" dirty="0" smtClean="0">
                <a:solidFill>
                  <a:prstClr val="black"/>
                </a:solidFill>
                <a:latin typeface="Century Gothic" panose="020B0502020202020204"/>
              </a:rPr>
            </a:br>
            <a:r>
              <a:rPr lang="en-US" kern="0" dirty="0" smtClean="0">
                <a:solidFill>
                  <a:prstClr val="black"/>
                </a:solidFill>
                <a:latin typeface="Century Gothic" panose="020B0502020202020204"/>
              </a:rPr>
              <a:t>Maja J (8KO)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Joshua K (9BA)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prstClr val="black"/>
                </a:solidFill>
                <a:latin typeface="Century Gothic" panose="020B0502020202020204"/>
              </a:rPr>
              <a:t>Toby L (10BA)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Bailey M (8KO)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prstClr val="black"/>
                </a:solidFill>
                <a:latin typeface="Century Gothic" panose="020B0502020202020204"/>
              </a:rPr>
              <a:t>Jean-Baptiste (10BA)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Harry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R (10BA)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baseline="0" dirty="0" smtClean="0">
                <a:solidFill>
                  <a:prstClr val="black"/>
                </a:solidFill>
                <a:latin typeface="Century Gothic" panose="020B0502020202020204"/>
              </a:rPr>
              <a:t>Josh</a:t>
            </a:r>
            <a:r>
              <a:rPr lang="en-US" kern="0" dirty="0" smtClean="0">
                <a:solidFill>
                  <a:prstClr val="black"/>
                </a:solidFill>
                <a:latin typeface="Century Gothic" panose="020B0502020202020204"/>
              </a:rPr>
              <a:t> R (9BA)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Zofia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S (8KO)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baseline="0" dirty="0" smtClean="0">
                <a:solidFill>
                  <a:prstClr val="black"/>
                </a:solidFill>
                <a:latin typeface="Century Gothic" panose="020B0502020202020204"/>
              </a:rPr>
              <a:t>Oliver</a:t>
            </a:r>
            <a:r>
              <a:rPr lang="en-US" kern="0" dirty="0" smtClean="0">
                <a:solidFill>
                  <a:prstClr val="black"/>
                </a:solidFill>
                <a:latin typeface="Century Gothic" panose="020B0502020202020204"/>
              </a:rPr>
              <a:t> S (9BA)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7" name="7-Point Star 16">
            <a:extLst>
              <a:ext uri="{FF2B5EF4-FFF2-40B4-BE49-F238E27FC236}">
                <a16:creationId xmlns:a16="http://schemas.microsoft.com/office/drawing/2014/main" id="{46A2BC8E-CEA6-4003-A452-BA5C520F2838}"/>
              </a:ext>
            </a:extLst>
          </p:cNvPr>
          <p:cNvSpPr/>
          <p:nvPr/>
        </p:nvSpPr>
        <p:spPr>
          <a:xfrm>
            <a:off x="4598620" y="4099752"/>
            <a:ext cx="3602775" cy="2682906"/>
          </a:xfrm>
          <a:prstGeom prst="star7">
            <a:avLst/>
          </a:prstGeom>
          <a:solidFill>
            <a:schemeClr val="accent4">
              <a:lumMod val="40000"/>
              <a:lumOff val="60000"/>
            </a:schemeClr>
          </a:solidFill>
          <a:ln w="19050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Remember- Harry Potter Studios Literacy trip is on Tuesday 5</a:t>
            </a:r>
            <a:r>
              <a:rPr kumimoji="0" lang="en-US" sz="1800" b="1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th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July!  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276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543</Words>
  <Application>Microsoft Office PowerPoint</Application>
  <PresentationFormat>Widescreen</PresentationFormat>
  <Paragraphs>106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Lampard</dc:creator>
  <cp:lastModifiedBy>Amy Lampard</cp:lastModifiedBy>
  <cp:revision>5</cp:revision>
  <dcterms:created xsi:type="dcterms:W3CDTF">2021-11-29T13:26:56Z</dcterms:created>
  <dcterms:modified xsi:type="dcterms:W3CDTF">2022-01-24T17:15:29Z</dcterms:modified>
</cp:coreProperties>
</file>