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8" r:id="rId7"/>
    <p:sldId id="266" r:id="rId8"/>
    <p:sldId id="265" r:id="rId9"/>
    <p:sldId id="269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7DC448-DC75-449D-9DBF-45CA2A9E2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111983-707D-4CD8-9333-3AD43DFBF5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3ECBE7-5CAB-4D25-A816-5C9BD54D7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5B4C-CF72-4B71-8B2A-CEF7A8141D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34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F293B8-D04E-46D7-98F0-5D88DD819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B37B45-32AC-470B-BB2A-FF6EB7A5A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BCEE88-FC70-4DB8-B3FC-9463E9A4E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4FD38-9606-4B8C-BAA5-E726AB488C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943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CB28EA-B009-4D27-B5CA-1CC9389AD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139E5E-BF6D-4740-9550-CA9ADC9C2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78EA74-0349-49F0-B0E0-52F13071D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E2E8-5A6B-4E16-8E51-1FB4CD357E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551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94575E-B078-4C07-82EE-1EFC24F69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CD9721-4AFB-40FC-9FA4-83C8C44C5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8A856D-66F6-4DED-AA2A-0110FC6D9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B66BC-2B0A-40FF-8657-1D95E11C30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97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8DFBEC-B01D-4723-AE2D-3F106CF7B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386A8-CDBD-4647-8EC4-6311A7B69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7CFF9A-D303-48DA-AC56-CBF46AA70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34D9-2A64-453B-937D-26BC16E767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087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B4711-122F-463C-9723-CC02DEAF9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D0BCB-8966-4EEF-A664-7F3FB0DB4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95234-5833-47D2-B067-46A82D870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3A98-EDF3-4917-9C6C-52EE85CC1A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830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5F14B3-20B5-4DF9-A780-86D6213EA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2F98A7-B0AC-44EA-884C-5C511A8AA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FCC9E3-91C1-4F6E-A5E0-4A1FE4D7A5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E62C4-FA0B-4809-8D04-6432020086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217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5F46DF-7ECA-4F90-9B37-FCABC022F3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579853-3565-49DE-BE24-C3069E969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B79A55-3C03-4F1C-9AE4-71D3C03C3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B807B-75EA-4317-A327-7F7DBC1932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605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90F5A6-80BD-4CB4-B311-CBAEB1BCB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2D3EFF-C1CC-4055-BFD8-6635C7921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7F6DA8-EC5B-484E-9419-20E3624DA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CDF15-674E-4BE9-B864-8EF8A24109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396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F09B8-5BF4-461C-B740-4321F1719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84EFBE-1C57-4AF6-9469-9F5F8480C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D46DA4-38B6-4045-9D31-6483BA8A93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BE5C-03D8-48EF-A273-FF246537AD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062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3C0B5-51FA-472A-9C9B-1BAC0997E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EEEA3-FF16-4B66-BEF5-926CDF2D9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B1289-70B1-4441-AAC3-D32F0C7735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76FF-7E42-4DF7-9A50-5DEE1CBD7D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574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CDDF1A-F63D-4E95-8877-9BB3B9197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A7A367-FB83-4A22-BBF8-404D35974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AF7E53-BB90-4BCC-8B2F-D94EAB061C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C38590-6738-4EAF-B052-7475932335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ECCAFB-DE71-467E-9012-A2A212213F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635F5BF-E2A3-4310-BE96-149AA8043C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as.com/connect/videos/personal-statements-ucas-progres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>
            <a:extLst>
              <a:ext uri="{FF2B5EF4-FFF2-40B4-BE49-F238E27FC236}">
                <a16:creationId xmlns:a16="http://schemas.microsoft.com/office/drawing/2014/main" id="{784E0E41-DFC4-44D6-B7E0-2965B77674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Applying to Post 16 and Personal Statements.</a:t>
            </a:r>
          </a:p>
        </p:txBody>
      </p:sp>
      <p:sp>
        <p:nvSpPr>
          <p:cNvPr id="2051" name="Content Placeholder 4">
            <a:extLst>
              <a:ext uri="{FF2B5EF4-FFF2-40B4-BE49-F238E27FC236}">
                <a16:creationId xmlns:a16="http://schemas.microsoft.com/office/drawing/2014/main" id="{0B39947D-0CA4-4013-B49D-67FEC3924D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b="1" dirty="0"/>
              <a:t>Information to help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0EBE166-A61A-4354-8D2D-DADE7B58F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8588"/>
            <a:ext cx="9144000" cy="379412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AB849821-B184-402A-8EB2-0B1E2970C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79413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BF44F212-0B66-4048-A566-026232B05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8588"/>
            <a:ext cx="9144000" cy="379412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EF640C1D-755E-467F-965A-2B0E04D75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79413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49339-DC40-4D3F-A880-7C461B637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51" y="422118"/>
            <a:ext cx="8547298" cy="60137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9E00DA8-EAB7-4EF4-A525-6AD2DC622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3584" y="576262"/>
            <a:ext cx="4104456" cy="822326"/>
          </a:xfrm>
        </p:spPr>
        <p:txBody>
          <a:bodyPr/>
          <a:lstStyle/>
          <a:p>
            <a:r>
              <a:rPr lang="en-GB" altLang="en-US" dirty="0"/>
              <a:t>PROCESS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2510BE40-CBEA-4EA1-ADF1-D13F79666D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3363" y="1412875"/>
            <a:ext cx="8677275" cy="48498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dirty="0"/>
              <a:t>Find a course/courses</a:t>
            </a:r>
          </a:p>
          <a:p>
            <a:pPr marL="0" indent="0" algn="ctr">
              <a:buFontTx/>
              <a:buNone/>
            </a:pPr>
            <a:endParaRPr lang="en-GB" altLang="en-US" dirty="0"/>
          </a:p>
          <a:p>
            <a:pPr marL="0" indent="0" algn="ctr">
              <a:buFontTx/>
              <a:buNone/>
            </a:pPr>
            <a:r>
              <a:rPr lang="en-GB" altLang="en-US" dirty="0"/>
              <a:t>APPLY by Application Form and in some cases you will need a personal statement. </a:t>
            </a:r>
          </a:p>
          <a:p>
            <a:pPr marL="0" indent="0" algn="ctr">
              <a:buFontTx/>
              <a:buNone/>
            </a:pPr>
            <a:endParaRPr lang="en-GB" altLang="en-US" dirty="0"/>
          </a:p>
          <a:p>
            <a:pPr marL="0" indent="0" algn="ctr">
              <a:buFontTx/>
              <a:buNone/>
            </a:pPr>
            <a:r>
              <a:rPr lang="en-GB" altLang="en-US" dirty="0"/>
              <a:t>Attend Interview</a:t>
            </a:r>
          </a:p>
          <a:p>
            <a:pPr marL="0" indent="0" algn="ctr">
              <a:buFontTx/>
              <a:buNone/>
            </a:pPr>
            <a:endParaRPr lang="en-GB" altLang="en-US" dirty="0"/>
          </a:p>
          <a:p>
            <a:pPr marL="0" indent="0" algn="ctr">
              <a:buFontTx/>
              <a:buNone/>
            </a:pPr>
            <a:r>
              <a:rPr lang="en-GB" altLang="en-US" dirty="0"/>
              <a:t>Accept your place(s)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89216E4-436E-4867-9F61-42C4BCFB3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8588"/>
            <a:ext cx="9144000" cy="379412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70D2449-19C8-4963-B6FB-AC1566CC4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79413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BBD9005-9DB5-4705-B7BE-4E759A78434A}"/>
              </a:ext>
            </a:extLst>
          </p:cNvPr>
          <p:cNvSpPr/>
          <p:nvPr/>
        </p:nvSpPr>
        <p:spPr>
          <a:xfrm>
            <a:off x="4352925" y="2073275"/>
            <a:ext cx="485775" cy="585788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5EA86F8-AB4B-4A23-B49C-7D35ED0DBA66}"/>
              </a:ext>
            </a:extLst>
          </p:cNvPr>
          <p:cNvSpPr/>
          <p:nvPr/>
        </p:nvSpPr>
        <p:spPr>
          <a:xfrm>
            <a:off x="4329113" y="3681413"/>
            <a:ext cx="485775" cy="585787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38EED57-BCEC-4690-BF5C-D06C4E9AFDB9}"/>
              </a:ext>
            </a:extLst>
          </p:cNvPr>
          <p:cNvSpPr/>
          <p:nvPr/>
        </p:nvSpPr>
        <p:spPr>
          <a:xfrm>
            <a:off x="4352925" y="4859338"/>
            <a:ext cx="485775" cy="585787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4106" name="Picture 13">
            <a:extLst>
              <a:ext uri="{FF2B5EF4-FFF2-40B4-BE49-F238E27FC236}">
                <a16:creationId xmlns:a16="http://schemas.microsoft.com/office/drawing/2014/main" id="{31AEE32D-D08E-446E-9740-71380774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437063"/>
            <a:ext cx="178752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7C13C51-33FD-48E9-942D-7813F5418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1336"/>
            <a:ext cx="3394720" cy="876301"/>
          </a:xfrm>
        </p:spPr>
        <p:txBody>
          <a:bodyPr/>
          <a:lstStyle/>
          <a:p>
            <a:r>
              <a:rPr lang="en-GB" altLang="en-US" dirty="0"/>
              <a:t>BEFORE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6707A31-EB0B-4C3B-B8A4-D65C0F63A2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507413" cy="4759325"/>
          </a:xfrm>
        </p:spPr>
        <p:txBody>
          <a:bodyPr/>
          <a:lstStyle/>
          <a:p>
            <a:r>
              <a:rPr lang="en-GB" altLang="en-US" dirty="0"/>
              <a:t>Which course?  </a:t>
            </a:r>
          </a:p>
          <a:p>
            <a:endParaRPr lang="en-GB" altLang="en-US" dirty="0"/>
          </a:p>
          <a:p>
            <a:r>
              <a:rPr lang="en-GB" altLang="en-US" dirty="0"/>
              <a:t>Attend open events.</a:t>
            </a:r>
          </a:p>
          <a:p>
            <a:endParaRPr lang="en-GB" altLang="en-US" dirty="0"/>
          </a:p>
          <a:p>
            <a:r>
              <a:rPr lang="en-GB" altLang="en-US" dirty="0"/>
              <a:t>Entry requirements. </a:t>
            </a:r>
          </a:p>
          <a:p>
            <a:endParaRPr lang="en-GB" altLang="en-US" dirty="0"/>
          </a:p>
          <a:p>
            <a:r>
              <a:rPr lang="en-GB" altLang="en-US" dirty="0"/>
              <a:t>Closing dates. 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742FB72-7405-4EAC-8796-D1BD1BF64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8588"/>
            <a:ext cx="9144000" cy="379412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D9EC2B2-9682-4DA5-BD14-DF713D2B7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79413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pic>
        <p:nvPicPr>
          <p:cNvPr id="5127" name="Picture 17">
            <a:extLst>
              <a:ext uri="{FF2B5EF4-FFF2-40B4-BE49-F238E27FC236}">
                <a16:creationId xmlns:a16="http://schemas.microsoft.com/office/drawing/2014/main" id="{CAED87E2-A60E-46D0-876B-61113E5F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02" y="2750549"/>
            <a:ext cx="1686892" cy="9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>
            <a:extLst>
              <a:ext uri="{FF2B5EF4-FFF2-40B4-BE49-F238E27FC236}">
                <a16:creationId xmlns:a16="http://schemas.microsoft.com/office/drawing/2014/main" id="{A12F027B-F48C-4325-A67D-AD3C5800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61" y="5159607"/>
            <a:ext cx="170623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1">
            <a:extLst>
              <a:ext uri="{FF2B5EF4-FFF2-40B4-BE49-F238E27FC236}">
                <a16:creationId xmlns:a16="http://schemas.microsoft.com/office/drawing/2014/main" id="{A7D99EDA-D076-4C52-8701-36FC714E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88088"/>
            <a:ext cx="1686891" cy="94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9AE7735-C756-4266-9CE8-F8AAA995A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113" y="1090613"/>
            <a:ext cx="8229600" cy="1143000"/>
          </a:xfrm>
        </p:spPr>
        <p:txBody>
          <a:bodyPr/>
          <a:lstStyle/>
          <a:p>
            <a:r>
              <a:rPr lang="en-GB" altLang="en-US" sz="2800" dirty="0"/>
              <a:t>PERSONAL STATEMENTS –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C9677-C4A9-493A-9FDA-B4199769DBD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84213" y="2349500"/>
            <a:ext cx="8002587" cy="3967163"/>
          </a:xfrm>
        </p:spPr>
        <p:txBody>
          <a:bodyPr/>
          <a:lstStyle/>
          <a:p>
            <a:r>
              <a:rPr lang="en-US" altLang="en-US" sz="2400" dirty="0"/>
              <a:t>Helps you and the interviewer to talk during your interview.</a:t>
            </a:r>
            <a:endParaRPr lang="en-GB" altLang="en-US" sz="2400" dirty="0"/>
          </a:p>
          <a:p>
            <a:r>
              <a:rPr lang="en-GB" altLang="en-US" sz="2400" dirty="0"/>
              <a:t>Chance to introduce yourself.</a:t>
            </a:r>
          </a:p>
          <a:p>
            <a:r>
              <a:rPr lang="en-GB" altLang="en-US" sz="2400" dirty="0"/>
              <a:t>Opportunity to explain what you want to study and why.</a:t>
            </a:r>
          </a:p>
          <a:p>
            <a:r>
              <a:rPr lang="en-GB" altLang="en-US" sz="2400" dirty="0"/>
              <a:t>Chance to talk about future career ideas and where you see yourself.</a:t>
            </a:r>
          </a:p>
          <a:p>
            <a:r>
              <a:rPr lang="en-GB" altLang="en-US" sz="2400" dirty="0"/>
              <a:t>Helps the college/sixth form decide if they should offer you a place.   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CE08BB6-DAF2-4051-A3F8-A239BBFBF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8588"/>
            <a:ext cx="9144000" cy="379412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B1E7EF4-AC15-411C-B361-DCCDC8385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79413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sp>
        <p:nvSpPr>
          <p:cNvPr id="6151" name="AutoShape 10" descr="Image result for personal statement images">
            <a:extLst>
              <a:ext uri="{FF2B5EF4-FFF2-40B4-BE49-F238E27FC236}">
                <a16:creationId xmlns:a16="http://schemas.microsoft.com/office/drawing/2014/main" id="{570B44C3-44BE-4072-8659-6DC45055CB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6152" name="Picture 11" descr="Personal Statement">
            <a:extLst>
              <a:ext uri="{FF2B5EF4-FFF2-40B4-BE49-F238E27FC236}">
                <a16:creationId xmlns:a16="http://schemas.microsoft.com/office/drawing/2014/main" id="{F4CBDC8F-C22C-4AC8-B1F9-4D770B80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3388"/>
            <a:ext cx="9540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DCECCA8-24EA-4B7E-9B57-4C720CE47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9913" y="1208088"/>
            <a:ext cx="8229600" cy="1143000"/>
          </a:xfrm>
        </p:spPr>
        <p:txBody>
          <a:bodyPr/>
          <a:lstStyle/>
          <a:p>
            <a:r>
              <a:rPr lang="en-GB" altLang="en-US" sz="2800" dirty="0"/>
              <a:t>PERSONAL STATEMENTS – What to include?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71ADA-23E0-407B-8964-FB237A72A74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6925" y="2143125"/>
            <a:ext cx="8002588" cy="3968750"/>
          </a:xfrm>
        </p:spPr>
        <p:txBody>
          <a:bodyPr/>
          <a:lstStyle/>
          <a:p>
            <a:r>
              <a:rPr lang="en-US" altLang="en-US" sz="2400" dirty="0"/>
              <a:t>Subjects you’ve picked and why.</a:t>
            </a:r>
          </a:p>
          <a:p>
            <a:r>
              <a:rPr lang="en-US" altLang="en-US" sz="2400" dirty="0"/>
              <a:t>Any hobbies or interests you have either in school or your own personal time.</a:t>
            </a:r>
          </a:p>
          <a:p>
            <a:r>
              <a:rPr lang="en-US" altLang="en-US" sz="2400" dirty="0"/>
              <a:t>Any positions of responsibilities or volunteering you do or hold. </a:t>
            </a:r>
          </a:p>
          <a:p>
            <a:r>
              <a:rPr lang="en-US" altLang="en-US" sz="2400" dirty="0"/>
              <a:t>Try and show how the things you do links to your own skills and qualities. </a:t>
            </a:r>
          </a:p>
          <a:p>
            <a:r>
              <a:rPr lang="en-US" altLang="en-US" sz="2400" dirty="0"/>
              <a:t>State what your strengths are but also identify things you want to improve and how college/sixth form will help you. </a:t>
            </a:r>
            <a:endParaRPr lang="en-GB" altLang="en-US" sz="2400" dirty="0"/>
          </a:p>
          <a:p>
            <a:endParaRPr lang="en-GB" altLang="en-US" dirty="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4D515E3-142B-41B0-8F9E-D3B1EF15D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8588"/>
            <a:ext cx="9144000" cy="379412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6527F5D-430E-4E4F-A86E-20BDCE8A0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79413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sp>
        <p:nvSpPr>
          <p:cNvPr id="7175" name="AutoShape 10" descr="Image result for personal statement images">
            <a:extLst>
              <a:ext uri="{FF2B5EF4-FFF2-40B4-BE49-F238E27FC236}">
                <a16:creationId xmlns:a16="http://schemas.microsoft.com/office/drawing/2014/main" id="{6A08D012-2D44-4464-9D55-49F17F1101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7176" name="Picture 11" descr="Personal Statement">
            <a:extLst>
              <a:ext uri="{FF2B5EF4-FFF2-40B4-BE49-F238E27FC236}">
                <a16:creationId xmlns:a16="http://schemas.microsoft.com/office/drawing/2014/main" id="{C6B4B47D-0D2E-4C05-A6E8-C4B34DE1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3075"/>
            <a:ext cx="9540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504E7A58-C08D-4736-8B25-07B28B55B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8588"/>
            <a:ext cx="9144000" cy="379412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CAD4712E-3A6C-4259-A045-20B8B5577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79413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sp>
        <p:nvSpPr>
          <p:cNvPr id="8197" name="AutoShape 10" descr="Image result for personal statement images">
            <a:extLst>
              <a:ext uri="{FF2B5EF4-FFF2-40B4-BE49-F238E27FC236}">
                <a16:creationId xmlns:a16="http://schemas.microsoft.com/office/drawing/2014/main" id="{9B7E975A-B1C9-4A88-A067-BF326E7D88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2755A9D-8E4E-4837-B5C5-67FD04A06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324485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8AA3E-3F4C-4A28-AE0B-1A85E157F677}"/>
              </a:ext>
            </a:extLst>
          </p:cNvPr>
          <p:cNvSpPr/>
          <p:nvPr/>
        </p:nvSpPr>
        <p:spPr>
          <a:xfrm>
            <a:off x="835968" y="2974695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https://www.ucas.com/connect/videos/personal-statements-ucas-progress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228A0F75-4459-4E36-9EB9-9E67B7C37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4038600" cy="868958"/>
          </a:xfrm>
        </p:spPr>
        <p:txBody>
          <a:bodyPr/>
          <a:lstStyle/>
          <a:p>
            <a:r>
              <a:rPr lang="en-GB" altLang="en-US" sz="3600" dirty="0"/>
              <a:t>   INTERVIEWS</a:t>
            </a:r>
          </a:p>
        </p:txBody>
      </p:sp>
      <p:sp>
        <p:nvSpPr>
          <p:cNvPr id="9219" name="Content Placeholder 4">
            <a:extLst>
              <a:ext uri="{FF2B5EF4-FFF2-40B4-BE49-F238E27FC236}">
                <a16:creationId xmlns:a16="http://schemas.microsoft.com/office/drawing/2014/main" id="{D3636A75-7119-431A-901E-259E3A0402C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 sz="2400" dirty="0"/>
              <a:t>Reasons for applying.</a:t>
            </a:r>
          </a:p>
          <a:p>
            <a:r>
              <a:rPr lang="en-GB" altLang="en-US" sz="2400" dirty="0"/>
              <a:t>Subject/Industry knowledge.</a:t>
            </a:r>
          </a:p>
          <a:p>
            <a:r>
              <a:rPr lang="en-GB" altLang="en-US" sz="2400" dirty="0"/>
              <a:t>Predicted grades.</a:t>
            </a:r>
          </a:p>
          <a:p>
            <a:r>
              <a:rPr lang="en-GB" altLang="en-US" sz="2400" dirty="0"/>
              <a:t>Work experience.</a:t>
            </a:r>
          </a:p>
          <a:p>
            <a:r>
              <a:rPr lang="en-GB" altLang="en-US" sz="2400" dirty="0"/>
              <a:t>Attendance at school.</a:t>
            </a:r>
          </a:p>
          <a:p>
            <a:r>
              <a:rPr lang="en-GB" altLang="en-US" sz="2400" dirty="0"/>
              <a:t>Learning support/medical needs.</a:t>
            </a:r>
          </a:p>
          <a:p>
            <a:r>
              <a:rPr lang="en-GB" altLang="en-US" sz="2400" dirty="0"/>
              <a:t>Career aspirations.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AD4B8E6-5774-4D98-81B0-C274FB9D6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8588"/>
            <a:ext cx="9144000" cy="379412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4C2A527-BF1E-403F-9B94-9A46CF702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79413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FCEEC9-EDD4-460F-BF5A-F7BDC972F2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979000"/>
            <a:ext cx="4038600" cy="17683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>
            <a:extLst>
              <a:ext uri="{FF2B5EF4-FFF2-40B4-BE49-F238E27FC236}">
                <a16:creationId xmlns:a16="http://schemas.microsoft.com/office/drawing/2014/main" id="{C33B35E0-95B2-4899-BD7A-B989A6E74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GB" altLang="en-US" sz="3600" dirty="0"/>
              <a:t>  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C887490-AA77-406A-9397-DCF6B8DC1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8588"/>
            <a:ext cx="9144000" cy="379412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C969404-C4E7-4529-AA69-AE69E46FAE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908720"/>
            <a:ext cx="3953747" cy="5398386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6050581-99FD-4CEA-9F58-0AC4B948C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460"/>
            <a:ext cx="9144000" cy="379412"/>
          </a:xfrm>
          <a:prstGeom prst="rect">
            <a:avLst/>
          </a:prstGeom>
          <a:solidFill>
            <a:srgbClr val="0079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254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Applying to Post 16 and Personal Statements.</vt:lpstr>
      <vt:lpstr>PowerPoint Presentation</vt:lpstr>
      <vt:lpstr>PROCESS</vt:lpstr>
      <vt:lpstr>BEFORE</vt:lpstr>
      <vt:lpstr>PERSONAL STATEMENTS – WHY?</vt:lpstr>
      <vt:lpstr>PERSONAL STATEMENTS – What to include?</vt:lpstr>
      <vt:lpstr>PowerPoint Presentation</vt:lpstr>
      <vt:lpstr>   INTERVIEWS</vt:lpstr>
      <vt:lpstr>   </vt:lpstr>
    </vt:vector>
  </TitlesOfParts>
  <Company>EBP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Registered User</dc:creator>
  <cp:lastModifiedBy>Sharron Ward</cp:lastModifiedBy>
  <cp:revision>32</cp:revision>
  <cp:lastPrinted>2018-10-04T16:16:21Z</cp:lastPrinted>
  <dcterms:created xsi:type="dcterms:W3CDTF">2008-10-28T11:57:59Z</dcterms:created>
  <dcterms:modified xsi:type="dcterms:W3CDTF">2021-11-18T11:16:29Z</dcterms:modified>
</cp:coreProperties>
</file>